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3" r:id="rId2"/>
    <p:sldId id="326"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53" r:id="rId19"/>
    <p:sldId id="352" r:id="rId20"/>
    <p:sldId id="349" r:id="rId21"/>
    <p:sldId id="350" r:id="rId22"/>
    <p:sldId id="323" r:id="rId23"/>
    <p:sldId id="351" r:id="rId24"/>
    <p:sldId id="327" r:id="rId25"/>
    <p:sldId id="328" r:id="rId26"/>
    <p:sldId id="329" r:id="rId27"/>
    <p:sldId id="330" r:id="rId28"/>
    <p:sldId id="354"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488">
          <p15:clr>
            <a:srgbClr val="A4A3A4"/>
          </p15:clr>
        </p15:guide>
        <p15:guide id="3" pos="2640">
          <p15:clr>
            <a:srgbClr val="A4A3A4"/>
          </p15:clr>
        </p15:guide>
        <p15:guide id="4" pos="640">
          <p15:clr>
            <a:srgbClr val="A4A3A4"/>
          </p15:clr>
        </p15:guide>
        <p15:guide id="5" pos="384">
          <p15:clr>
            <a:srgbClr val="A4A3A4"/>
          </p15:clr>
        </p15:guide>
        <p15:guide id="6" pos="10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004C"/>
    <a:srgbClr val="CC3300"/>
    <a:srgbClr val="FF3300"/>
    <a:srgbClr val="AAAAAA"/>
    <a:srgbClr val="CCCCCC"/>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03" autoAdjust="0"/>
  </p:normalViewPr>
  <p:slideViewPr>
    <p:cSldViewPr>
      <p:cViewPr varScale="1">
        <p:scale>
          <a:sx n="57" d="100"/>
          <a:sy n="57" d="100"/>
        </p:scale>
        <p:origin x="836" y="28"/>
      </p:cViewPr>
      <p:guideLst>
        <p:guide orient="horz" pos="2160"/>
        <p:guide pos="5488"/>
        <p:guide pos="2640"/>
        <p:guide pos="640"/>
        <p:guide pos="384"/>
        <p:guide pos="1056"/>
      </p:guideLst>
    </p:cSldViewPr>
  </p:slideViewPr>
  <p:outlineViewPr>
    <p:cViewPr>
      <p:scale>
        <a:sx n="33" d="100"/>
        <a:sy n="33" d="100"/>
      </p:scale>
      <p:origin x="0" y="66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090"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cfdc68844b5616d" providerId="LiveId" clId="{84C29828-A16C-449C-AEB5-4B54529A7D1E}"/>
    <pc:docChg chg="custSel addSld delSld modSld">
      <pc:chgData name="" userId="7cfdc68844b5616d" providerId="LiveId" clId="{84C29828-A16C-449C-AEB5-4B54529A7D1E}" dt="2022-09-04T08:00:31.102" v="2047" actId="20577"/>
      <pc:docMkLst>
        <pc:docMk/>
      </pc:docMkLst>
      <pc:sldChg chg="modSp">
        <pc:chgData name="" userId="7cfdc68844b5616d" providerId="LiveId" clId="{84C29828-A16C-449C-AEB5-4B54529A7D1E}" dt="2022-09-04T07:56:36.519" v="1509" actId="6549"/>
        <pc:sldMkLst>
          <pc:docMk/>
          <pc:sldMk cId="0" sldId="273"/>
        </pc:sldMkLst>
        <pc:spChg chg="mod">
          <ac:chgData name="" userId="7cfdc68844b5616d" providerId="LiveId" clId="{84C29828-A16C-449C-AEB5-4B54529A7D1E}" dt="2022-09-04T07:56:32.336" v="1508" actId="20577"/>
          <ac:spMkLst>
            <pc:docMk/>
            <pc:sldMk cId="0" sldId="273"/>
            <ac:spMk id="3075" creationId="{00000000-0000-0000-0000-000000000000}"/>
          </ac:spMkLst>
        </pc:spChg>
        <pc:spChg chg="mod">
          <ac:chgData name="" userId="7cfdc68844b5616d" providerId="LiveId" clId="{84C29828-A16C-449C-AEB5-4B54529A7D1E}" dt="2022-09-04T07:56:36.519" v="1509" actId="6549"/>
          <ac:spMkLst>
            <pc:docMk/>
            <pc:sldMk cId="0" sldId="273"/>
            <ac:spMk id="3076" creationId="{00000000-0000-0000-0000-000000000000}"/>
          </ac:spMkLst>
        </pc:spChg>
      </pc:sldChg>
      <pc:sldChg chg="add">
        <pc:chgData name="" userId="7cfdc68844b5616d" providerId="LiveId" clId="{84C29828-A16C-449C-AEB5-4B54529A7D1E}" dt="2022-09-04T07:31:34.375" v="4"/>
        <pc:sldMkLst>
          <pc:docMk/>
          <pc:sldMk cId="3486140828" sldId="323"/>
        </pc:sldMkLst>
      </pc:sldChg>
      <pc:sldChg chg="add">
        <pc:chgData name="" userId="7cfdc68844b5616d" providerId="LiveId" clId="{84C29828-A16C-449C-AEB5-4B54529A7D1E}" dt="2022-09-04T07:31:34.375" v="4"/>
        <pc:sldMkLst>
          <pc:docMk/>
          <pc:sldMk cId="2068907119" sldId="327"/>
        </pc:sldMkLst>
      </pc:sldChg>
      <pc:sldChg chg="modSp add">
        <pc:chgData name="" userId="7cfdc68844b5616d" providerId="LiveId" clId="{84C29828-A16C-449C-AEB5-4B54529A7D1E}" dt="2022-09-04T07:36:28.935" v="482" actId="115"/>
        <pc:sldMkLst>
          <pc:docMk/>
          <pc:sldMk cId="1286726656" sldId="328"/>
        </pc:sldMkLst>
        <pc:spChg chg="mod">
          <ac:chgData name="" userId="7cfdc68844b5616d" providerId="LiveId" clId="{84C29828-A16C-449C-AEB5-4B54529A7D1E}" dt="2022-09-04T07:36:28.935" v="482" actId="115"/>
          <ac:spMkLst>
            <pc:docMk/>
            <pc:sldMk cId="1286726656" sldId="328"/>
            <ac:spMk id="3" creationId="{5C0FAD09-8CA0-4C6A-AEEF-572784260510}"/>
          </ac:spMkLst>
        </pc:spChg>
      </pc:sldChg>
      <pc:sldChg chg="modSp add">
        <pc:chgData name="" userId="7cfdc68844b5616d" providerId="LiveId" clId="{84C29828-A16C-449C-AEB5-4B54529A7D1E}" dt="2022-09-04T07:36:49.322" v="486" actId="27636"/>
        <pc:sldMkLst>
          <pc:docMk/>
          <pc:sldMk cId="4137358320" sldId="329"/>
        </pc:sldMkLst>
        <pc:spChg chg="mod">
          <ac:chgData name="" userId="7cfdc68844b5616d" providerId="LiveId" clId="{84C29828-A16C-449C-AEB5-4B54529A7D1E}" dt="2022-09-04T07:36:49.322" v="486" actId="27636"/>
          <ac:spMkLst>
            <pc:docMk/>
            <pc:sldMk cId="4137358320" sldId="329"/>
            <ac:spMk id="3" creationId="{08146021-096E-4607-AB98-1BFC2E9F04D1}"/>
          </ac:spMkLst>
        </pc:spChg>
      </pc:sldChg>
      <pc:sldChg chg="del">
        <pc:chgData name="" userId="7cfdc68844b5616d" providerId="LiveId" clId="{84C29828-A16C-449C-AEB5-4B54529A7D1E}" dt="2022-09-04T07:27:58.155" v="0" actId="2696"/>
        <pc:sldMkLst>
          <pc:docMk/>
          <pc:sldMk cId="765791939" sldId="330"/>
        </pc:sldMkLst>
      </pc:sldChg>
      <pc:sldChg chg="modSp add">
        <pc:chgData name="" userId="7cfdc68844b5616d" providerId="LiveId" clId="{84C29828-A16C-449C-AEB5-4B54529A7D1E}" dt="2022-09-04T07:44:46.561" v="1290" actId="20577"/>
        <pc:sldMkLst>
          <pc:docMk/>
          <pc:sldMk cId="2413604719" sldId="330"/>
        </pc:sldMkLst>
        <pc:spChg chg="mod">
          <ac:chgData name="" userId="7cfdc68844b5616d" providerId="LiveId" clId="{84C29828-A16C-449C-AEB5-4B54529A7D1E}" dt="2022-09-04T07:37:14.628" v="496" actId="6549"/>
          <ac:spMkLst>
            <pc:docMk/>
            <pc:sldMk cId="2413604719" sldId="330"/>
            <ac:spMk id="2" creationId="{14287A04-D808-4F99-94FB-151930DFE667}"/>
          </ac:spMkLst>
        </pc:spChg>
        <pc:spChg chg="mod">
          <ac:chgData name="" userId="7cfdc68844b5616d" providerId="LiveId" clId="{84C29828-A16C-449C-AEB5-4B54529A7D1E}" dt="2022-09-04T07:44:46.561" v="1290" actId="20577"/>
          <ac:spMkLst>
            <pc:docMk/>
            <pc:sldMk cId="2413604719" sldId="330"/>
            <ac:spMk id="3" creationId="{47CC7AA7-9A64-49A0-A642-72934818242F}"/>
          </ac:spMkLst>
        </pc:spChg>
      </pc:sldChg>
      <pc:sldChg chg="del">
        <pc:chgData name="" userId="7cfdc68844b5616d" providerId="LiveId" clId="{84C29828-A16C-449C-AEB5-4B54529A7D1E}" dt="2022-09-04T07:28:01.770" v="1" actId="2696"/>
        <pc:sldMkLst>
          <pc:docMk/>
          <pc:sldMk cId="4020142642" sldId="333"/>
        </pc:sldMkLst>
      </pc:sldChg>
      <pc:sldChg chg="modSp">
        <pc:chgData name="" userId="7cfdc68844b5616d" providerId="LiveId" clId="{84C29828-A16C-449C-AEB5-4B54529A7D1E}" dt="2022-09-04T07:29:28.435" v="3" actId="113"/>
        <pc:sldMkLst>
          <pc:docMk/>
          <pc:sldMk cId="129497106" sldId="348"/>
        </pc:sldMkLst>
        <pc:spChg chg="mod">
          <ac:chgData name="" userId="7cfdc68844b5616d" providerId="LiveId" clId="{84C29828-A16C-449C-AEB5-4B54529A7D1E}" dt="2022-09-04T07:29:28.435" v="3" actId="113"/>
          <ac:spMkLst>
            <pc:docMk/>
            <pc:sldMk cId="129497106" sldId="348"/>
            <ac:spMk id="3" creationId="{6015B908-E3BD-4DC3-8035-16FF72441DF2}"/>
          </ac:spMkLst>
        </pc:spChg>
      </pc:sldChg>
      <pc:sldChg chg="modSp">
        <pc:chgData name="" userId="7cfdc68844b5616d" providerId="LiveId" clId="{84C29828-A16C-449C-AEB5-4B54529A7D1E}" dt="2022-09-04T07:33:59.559" v="379" actId="404"/>
        <pc:sldMkLst>
          <pc:docMk/>
          <pc:sldMk cId="2843990098" sldId="349"/>
        </pc:sldMkLst>
        <pc:spChg chg="mod">
          <ac:chgData name="" userId="7cfdc68844b5616d" providerId="LiveId" clId="{84C29828-A16C-449C-AEB5-4B54529A7D1E}" dt="2022-09-04T07:33:59.559" v="379" actId="404"/>
          <ac:spMkLst>
            <pc:docMk/>
            <pc:sldMk cId="2843990098" sldId="349"/>
            <ac:spMk id="2" creationId="{2B5641BB-8395-438E-B5E3-72ADC8A1208A}"/>
          </ac:spMkLst>
        </pc:spChg>
      </pc:sldChg>
      <pc:sldChg chg="modSp add">
        <pc:chgData name="" userId="7cfdc68844b5616d" providerId="LiveId" clId="{84C29828-A16C-449C-AEB5-4B54529A7D1E}" dt="2022-09-04T07:46:49.827" v="1430" actId="27636"/>
        <pc:sldMkLst>
          <pc:docMk/>
          <pc:sldMk cId="1178106393" sldId="351"/>
        </pc:sldMkLst>
        <pc:spChg chg="mod">
          <ac:chgData name="" userId="7cfdc68844b5616d" providerId="LiveId" clId="{84C29828-A16C-449C-AEB5-4B54529A7D1E}" dt="2022-09-04T07:46:49.827" v="1430" actId="27636"/>
          <ac:spMkLst>
            <pc:docMk/>
            <pc:sldMk cId="1178106393" sldId="351"/>
            <ac:spMk id="3" creationId="{9928BBAD-73F8-4EB7-B9D2-F9A66025F1EB}"/>
          </ac:spMkLst>
        </pc:spChg>
      </pc:sldChg>
      <pc:sldChg chg="add del">
        <pc:chgData name="" userId="7cfdc68844b5616d" providerId="LiveId" clId="{84C29828-A16C-449C-AEB5-4B54529A7D1E}" dt="2022-09-04T07:31:54.507" v="6"/>
        <pc:sldMkLst>
          <pc:docMk/>
          <pc:sldMk cId="1150429580" sldId="352"/>
        </pc:sldMkLst>
      </pc:sldChg>
      <pc:sldChg chg="modSp add">
        <pc:chgData name="" userId="7cfdc68844b5616d" providerId="LiveId" clId="{84C29828-A16C-449C-AEB5-4B54529A7D1E}" dt="2022-09-04T07:35:39.862" v="478" actId="20577"/>
        <pc:sldMkLst>
          <pc:docMk/>
          <pc:sldMk cId="1920251940" sldId="352"/>
        </pc:sldMkLst>
        <pc:spChg chg="mod">
          <ac:chgData name="" userId="7cfdc68844b5616d" providerId="LiveId" clId="{84C29828-A16C-449C-AEB5-4B54529A7D1E}" dt="2022-09-04T07:32:05.226" v="32" actId="20577"/>
          <ac:spMkLst>
            <pc:docMk/>
            <pc:sldMk cId="1920251940" sldId="352"/>
            <ac:spMk id="2" creationId="{73C35CB9-C9C0-493A-8573-460FE8990973}"/>
          </ac:spMkLst>
        </pc:spChg>
        <pc:spChg chg="mod">
          <ac:chgData name="" userId="7cfdc68844b5616d" providerId="LiveId" clId="{84C29828-A16C-449C-AEB5-4B54529A7D1E}" dt="2022-09-04T07:35:39.862" v="478" actId="20577"/>
          <ac:spMkLst>
            <pc:docMk/>
            <pc:sldMk cId="1920251940" sldId="352"/>
            <ac:spMk id="3" creationId="{B72D6D9C-9932-4F58-9F67-B97B84C6ECC5}"/>
          </ac:spMkLst>
        </pc:spChg>
      </pc:sldChg>
      <pc:sldChg chg="modSp add">
        <pc:chgData name="" userId="7cfdc68844b5616d" providerId="LiveId" clId="{84C29828-A16C-449C-AEB5-4B54529A7D1E}" dt="2022-09-04T07:58:14.065" v="1736" actId="20577"/>
        <pc:sldMkLst>
          <pc:docMk/>
          <pc:sldMk cId="2052816983" sldId="353"/>
        </pc:sldMkLst>
        <pc:spChg chg="mod">
          <ac:chgData name="" userId="7cfdc68844b5616d" providerId="LiveId" clId="{84C29828-A16C-449C-AEB5-4B54529A7D1E}" dt="2022-09-04T07:38:31.697" v="672" actId="20577"/>
          <ac:spMkLst>
            <pc:docMk/>
            <pc:sldMk cId="2052816983" sldId="353"/>
            <ac:spMk id="2" creationId="{7E2DD710-EE55-41F2-A3E3-C27C8687146F}"/>
          </ac:spMkLst>
        </pc:spChg>
        <pc:spChg chg="mod">
          <ac:chgData name="" userId="7cfdc68844b5616d" providerId="LiveId" clId="{84C29828-A16C-449C-AEB5-4B54529A7D1E}" dt="2022-09-04T07:58:14.065" v="1736" actId="20577"/>
          <ac:spMkLst>
            <pc:docMk/>
            <pc:sldMk cId="2052816983" sldId="353"/>
            <ac:spMk id="3" creationId="{CF1E8863-2B24-4A40-BAC2-D326FBE5703C}"/>
          </ac:spMkLst>
        </pc:spChg>
      </pc:sldChg>
      <pc:sldChg chg="modSp add">
        <pc:chgData name="" userId="7cfdc68844b5616d" providerId="LiveId" clId="{84C29828-A16C-449C-AEB5-4B54529A7D1E}" dt="2022-09-04T08:00:31.102" v="2047" actId="20577"/>
        <pc:sldMkLst>
          <pc:docMk/>
          <pc:sldMk cId="3941392738" sldId="354"/>
        </pc:sldMkLst>
        <pc:spChg chg="mod">
          <ac:chgData name="" userId="7cfdc68844b5616d" providerId="LiveId" clId="{84C29828-A16C-449C-AEB5-4B54529A7D1E}" dt="2022-09-04T07:58:51.978" v="1747" actId="20577"/>
          <ac:spMkLst>
            <pc:docMk/>
            <pc:sldMk cId="3941392738" sldId="354"/>
            <ac:spMk id="2" creationId="{D28E3ED4-4A90-4C0C-9EA4-9A02C06500F7}"/>
          </ac:spMkLst>
        </pc:spChg>
        <pc:spChg chg="mod">
          <ac:chgData name="" userId="7cfdc68844b5616d" providerId="LiveId" clId="{84C29828-A16C-449C-AEB5-4B54529A7D1E}" dt="2022-09-04T08:00:31.102" v="2047" actId="20577"/>
          <ac:spMkLst>
            <pc:docMk/>
            <pc:sldMk cId="3941392738" sldId="354"/>
            <ac:spMk id="3" creationId="{50994CC5-D4E0-4C7D-BDA2-F2B3997E5A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vl1pPr>
          </a:lstStyle>
          <a:p>
            <a:pPr>
              <a:defRPr/>
            </a:pPr>
            <a:endParaRPr lang="de-DE"/>
          </a:p>
        </p:txBody>
      </p:sp>
      <p:sp>
        <p:nvSpPr>
          <p:cNvPr id="5017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vl1pPr>
          </a:lstStyle>
          <a:p>
            <a:pPr>
              <a:defRPr/>
            </a:pPr>
            <a:endParaRPr lang="de-DE"/>
          </a:p>
        </p:txBody>
      </p:sp>
      <p:sp>
        <p:nvSpPr>
          <p:cNvPr id="5018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vl1pPr>
          </a:lstStyle>
          <a:p>
            <a:pPr>
              <a:defRPr/>
            </a:pPr>
            <a:endParaRPr lang="de-DE"/>
          </a:p>
        </p:txBody>
      </p:sp>
      <p:sp>
        <p:nvSpPr>
          <p:cNvPr id="5018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pPr>
              <a:defRPr/>
            </a:pPr>
            <a:fld id="{E26B7D86-3582-4007-8147-7A516E4DA371}" type="slidenum">
              <a:rPr lang="de-DE"/>
              <a:pPr>
                <a:defRPr/>
              </a:pPr>
              <a:t>‹Nr.›</a:t>
            </a:fld>
            <a:endParaRPr lang="de-DE"/>
          </a:p>
        </p:txBody>
      </p:sp>
    </p:spTree>
    <p:extLst>
      <p:ext uri="{BB962C8B-B14F-4D97-AF65-F5344CB8AC3E}">
        <p14:creationId xmlns:p14="http://schemas.microsoft.com/office/powerpoint/2010/main" val="3233180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48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54AE1AD-9AD6-452E-9E15-AF1326AE5435}" type="slidenum">
              <a:rPr lang="de-DE"/>
              <a:pPr>
                <a:defRPr/>
              </a:pPr>
              <a:t>‹Nr.›</a:t>
            </a:fld>
            <a:endParaRPr lang="de-DE"/>
          </a:p>
        </p:txBody>
      </p:sp>
    </p:spTree>
    <p:extLst>
      <p:ext uri="{BB962C8B-B14F-4D97-AF65-F5344CB8AC3E}">
        <p14:creationId xmlns:p14="http://schemas.microsoft.com/office/powerpoint/2010/main" val="3357575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0egoett_6_02.TIF%20%20%20%20%20%20%20%20%20%20%20%20%20%20%20%20%20%20%20%20%20%20%20%20%20%20%20%20%20%20%20%20%20%20%20%20%20%20%20%20%20%20%20%20%20%20%20%20%2000016396%0brothes_imac%20%20%20%20%20%20%20%20%20%20%20%20%20%20%20%20%20%20%20%20ABA78158:"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17logo_ug_kompl_r_rgb.TIF%20%20%20%20%20%20%20%20%20%20%20%20%20%20%20%20%20%20%20%20%20%20%20%20%20%20%20%20%20%20%20%20%20%20%20%20%20%20%20%200001C4DA%0brothes_imac%20%20%20%20%20%20%20%20%20%20%20%20%20%20%20%20%20%20%20%20ABA78158:"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345" descr="goett_6_02.TIF                                                 00016396rothes_imac                    ABA78158:"/>
          <p:cNvPicPr>
            <a:picLocks noChangeAspect="1" noChangeArrowheads="1"/>
          </p:cNvPicPr>
          <p:nvPr/>
        </p:nvPicPr>
        <p:blipFill>
          <a:blip r:embed="rId2" r:link="rId3">
            <a:lum bright="78000" contrast="-40000"/>
            <a:extLst>
              <a:ext uri="{28A0092B-C50C-407E-A947-70E740481C1C}">
                <a14:useLocalDpi xmlns:a14="http://schemas.microsoft.com/office/drawing/2010/main" val="0"/>
              </a:ext>
            </a:extLst>
          </a:blip>
          <a:srcRect l="6311" t="662" r="6325" b="68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46" descr="logo_ug_kompl_r_rgb.TIF                                        0001C4DArothes_imac                    ABA78158:"/>
          <p:cNvPicPr>
            <a:picLocks noChangeAspect="1" noChangeArrowheads="1"/>
          </p:cNvPicPr>
          <p:nvPr/>
        </p:nvPicPr>
        <p:blipFill>
          <a:blip r:embed="rId4" r:link="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428625"/>
            <a:ext cx="34369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365"/>
          <p:cNvSpPr>
            <a:spLocks noChangeShapeType="1"/>
          </p:cNvSpPr>
          <p:nvPr/>
        </p:nvSpPr>
        <p:spPr bwMode="auto">
          <a:xfrm>
            <a:off x="381000" y="6667500"/>
            <a:ext cx="8331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Line 366"/>
          <p:cNvSpPr>
            <a:spLocks noChangeShapeType="1"/>
          </p:cNvSpPr>
          <p:nvPr/>
        </p:nvSpPr>
        <p:spPr bwMode="auto">
          <a:xfrm>
            <a:off x="8712200" y="6045200"/>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 name="Text Box 369"/>
          <p:cNvSpPr txBox="1">
            <a:spLocks noChangeArrowheads="1"/>
          </p:cNvSpPr>
          <p:nvPr/>
        </p:nvSpPr>
        <p:spPr bwMode="auto">
          <a:xfrm>
            <a:off x="323850" y="404813"/>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a:p>
        </p:txBody>
      </p:sp>
      <p:sp>
        <p:nvSpPr>
          <p:cNvPr id="9" name="Text Box 370"/>
          <p:cNvSpPr txBox="1">
            <a:spLocks noChangeArrowheads="1"/>
          </p:cNvSpPr>
          <p:nvPr/>
        </p:nvSpPr>
        <p:spPr bwMode="auto">
          <a:xfrm>
            <a:off x="323850" y="404813"/>
            <a:ext cx="48958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de-DE" sz="1600">
                <a:latin typeface="Verdana" pitchFamily="34" charset="0"/>
              </a:rPr>
              <a:t>Prof.Dr.Gerald Spindler, </a:t>
            </a:r>
            <a:br>
              <a:rPr lang="de-DE" sz="1600">
                <a:latin typeface="Verdana" pitchFamily="34" charset="0"/>
              </a:rPr>
            </a:br>
            <a:r>
              <a:rPr lang="de-DE" sz="1600">
                <a:latin typeface="Verdana" pitchFamily="34" charset="0"/>
              </a:rPr>
              <a:t>Akademie der Wissenschaften zu Göttingen</a:t>
            </a:r>
          </a:p>
        </p:txBody>
      </p:sp>
      <p:sp>
        <p:nvSpPr>
          <p:cNvPr id="3175" name="Rectangle 103"/>
          <p:cNvSpPr>
            <a:spLocks noGrp="1" noChangeArrowheads="1"/>
          </p:cNvSpPr>
          <p:nvPr>
            <p:ph type="ctrTitle"/>
          </p:nvPr>
        </p:nvSpPr>
        <p:spPr>
          <a:xfrm>
            <a:off x="2260600" y="2590800"/>
            <a:ext cx="6553200" cy="1905000"/>
          </a:xfrm>
        </p:spPr>
        <p:txBody>
          <a:bodyPr anchor="t"/>
          <a:lstStyle>
            <a:lvl1pPr>
              <a:defRPr sz="4800" b="0">
                <a:solidFill>
                  <a:srgbClr val="B3004C"/>
                </a:solidFill>
              </a:defRPr>
            </a:lvl1pPr>
          </a:lstStyle>
          <a:p>
            <a:pPr lvl="0"/>
            <a:r>
              <a:rPr lang="de-DE" noProof="0"/>
              <a:t>Rechtsbuendige</a:t>
            </a:r>
            <a:br>
              <a:rPr lang="de-DE" noProof="0"/>
            </a:br>
            <a:r>
              <a:rPr lang="de-DE" noProof="0"/>
              <a:t>Hauptueberschrift</a:t>
            </a:r>
          </a:p>
        </p:txBody>
      </p:sp>
      <p:sp>
        <p:nvSpPr>
          <p:cNvPr id="3293" name="Rectangle 221"/>
          <p:cNvSpPr>
            <a:spLocks noGrp="1" noChangeArrowheads="1"/>
          </p:cNvSpPr>
          <p:nvPr>
            <p:ph type="subTitle" idx="1"/>
          </p:nvPr>
        </p:nvSpPr>
        <p:spPr>
          <a:xfrm>
            <a:off x="1028700" y="4876800"/>
            <a:ext cx="7797800" cy="762000"/>
          </a:xfrm>
        </p:spPr>
        <p:txBody>
          <a:bodyPr/>
          <a:lstStyle>
            <a:lvl1pPr marL="0" indent="0" algn="r">
              <a:buFont typeface="Wingdings" pitchFamily="2" charset="2"/>
              <a:buNone/>
              <a:defRPr sz="3600"/>
            </a:lvl1pPr>
          </a:lstStyle>
          <a:p>
            <a:pPr lvl="0"/>
            <a:r>
              <a:rPr lang="de-DE" noProof="0"/>
              <a:t>Master-Untertitelformat bearbeiten</a:t>
            </a:r>
          </a:p>
        </p:txBody>
      </p:sp>
      <p:sp>
        <p:nvSpPr>
          <p:cNvPr id="10" name="Rectangle 105"/>
          <p:cNvSpPr>
            <a:spLocks noGrp="1" noChangeArrowheads="1"/>
          </p:cNvSpPr>
          <p:nvPr>
            <p:ph type="dt" sz="half" idx="10"/>
          </p:nvPr>
        </p:nvSpPr>
        <p:spPr>
          <a:xfrm>
            <a:off x="0" y="6311900"/>
            <a:ext cx="1981200" cy="457200"/>
          </a:xfrm>
          <a:extLst>
            <a:ext uri="{909E8E84-426E-40DD-AFC4-6F175D3DCCD1}">
              <a14:hiddenFill xmlns:a14="http://schemas.microsoft.com/office/drawing/2010/main">
                <a:solidFill>
                  <a:schemeClr val="accent1"/>
                </a:solidFill>
              </a14:hiddenFill>
            </a:ext>
          </a:extLst>
        </p:spPr>
        <p:txBody>
          <a:bodyPr anchor="ctr"/>
          <a:lstStyle>
            <a:lvl1pPr algn="ctr">
              <a:defRPr/>
            </a:lvl1pPr>
          </a:lstStyle>
          <a:p>
            <a:pPr>
              <a:defRPr/>
            </a:pPr>
            <a:fld id="{7AEB78A7-035E-4494-A756-67A222549C2D}" type="datetime4">
              <a:rPr lang="de-DE"/>
              <a:pPr>
                <a:defRPr/>
              </a:pPr>
              <a:t>4. September 2022</a:t>
            </a:fld>
            <a:endParaRPr lang="de-DE"/>
          </a:p>
        </p:txBody>
      </p:sp>
    </p:spTree>
    <p:extLst>
      <p:ext uri="{BB962C8B-B14F-4D97-AF65-F5344CB8AC3E}">
        <p14:creationId xmlns:p14="http://schemas.microsoft.com/office/powerpoint/2010/main" val="121003568"/>
      </p:ext>
    </p:extLst>
  </p:cSld>
  <p:clrMapOvr>
    <a:masterClrMapping/>
  </p:clrMapOvr>
  <p:transition spd="slow">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E8B74529-ED64-443D-B0CD-37DCFE5B4A24}" type="datetime4">
              <a:rPr lang="de-DE"/>
              <a:pPr>
                <a:defRPr/>
              </a:pPr>
              <a:t>4. September 2022</a:t>
            </a:fld>
            <a:endParaRPr lang="de-DE"/>
          </a:p>
        </p:txBody>
      </p:sp>
    </p:spTree>
    <p:extLst>
      <p:ext uri="{BB962C8B-B14F-4D97-AF65-F5344CB8AC3E}">
        <p14:creationId xmlns:p14="http://schemas.microsoft.com/office/powerpoint/2010/main" val="16137879"/>
      </p:ext>
    </p:extLst>
  </p:cSld>
  <p:clrMapOvr>
    <a:masterClrMapping/>
  </p:clrMapOvr>
  <p:transition spd="slow">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77050" y="1052513"/>
            <a:ext cx="2087563" cy="50403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11188" y="1052513"/>
            <a:ext cx="6113462" cy="50403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6EE7B4EC-2EDB-4D3B-80FA-5334BF3AC5C0}" type="datetime4">
              <a:rPr lang="de-DE"/>
              <a:pPr>
                <a:defRPr/>
              </a:pPr>
              <a:t>4. September 2022</a:t>
            </a:fld>
            <a:endParaRPr lang="de-DE"/>
          </a:p>
        </p:txBody>
      </p:sp>
    </p:spTree>
    <p:extLst>
      <p:ext uri="{BB962C8B-B14F-4D97-AF65-F5344CB8AC3E}">
        <p14:creationId xmlns:p14="http://schemas.microsoft.com/office/powerpoint/2010/main" val="2352922039"/>
      </p:ext>
    </p:extLst>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AD09E707-72B0-433F-8B23-D05DD294454E}" type="datetime4">
              <a:rPr lang="de-DE"/>
              <a:pPr>
                <a:defRPr/>
              </a:pPr>
              <a:t>4. September 2022</a:t>
            </a:fld>
            <a:endParaRPr lang="de-DE"/>
          </a:p>
        </p:txBody>
      </p:sp>
    </p:spTree>
    <p:extLst>
      <p:ext uri="{BB962C8B-B14F-4D97-AF65-F5344CB8AC3E}">
        <p14:creationId xmlns:p14="http://schemas.microsoft.com/office/powerpoint/2010/main" val="2155879415"/>
      </p:ext>
    </p:extLst>
  </p:cSld>
  <p:clrMapOvr>
    <a:masterClrMapping/>
  </p:clrMapOvr>
  <p:transition spd="slow">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AED07A1D-B669-441D-8495-8AF817492269}" type="datetime4">
              <a:rPr lang="de-DE"/>
              <a:pPr>
                <a:defRPr/>
              </a:pPr>
              <a:t>4. September 2022</a:t>
            </a:fld>
            <a:endParaRPr lang="de-DE"/>
          </a:p>
        </p:txBody>
      </p:sp>
    </p:spTree>
    <p:extLst>
      <p:ext uri="{BB962C8B-B14F-4D97-AF65-F5344CB8AC3E}">
        <p14:creationId xmlns:p14="http://schemas.microsoft.com/office/powerpoint/2010/main" val="3575283146"/>
      </p:ext>
    </p:extLst>
  </p:cSld>
  <p:clrMapOvr>
    <a:masterClrMapping/>
  </p:clrMapOvr>
  <p:transition spd="slow">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763713" y="2205038"/>
            <a:ext cx="352425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2205038"/>
            <a:ext cx="352425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fld id="{1F93E222-6777-431A-B9D6-322BE1EB1C6F}" type="datetime4">
              <a:rPr lang="de-DE"/>
              <a:pPr>
                <a:defRPr/>
              </a:pPr>
              <a:t>4. September 2022</a:t>
            </a:fld>
            <a:endParaRPr lang="de-DE"/>
          </a:p>
        </p:txBody>
      </p:sp>
    </p:spTree>
    <p:extLst>
      <p:ext uri="{BB962C8B-B14F-4D97-AF65-F5344CB8AC3E}">
        <p14:creationId xmlns:p14="http://schemas.microsoft.com/office/powerpoint/2010/main" val="1784470098"/>
      </p:ext>
    </p:extLst>
  </p:cSld>
  <p:clrMapOvr>
    <a:masterClrMapping/>
  </p:clrMapOvr>
  <p:transition spd="slow">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fld id="{4F31C330-A3B8-4F4B-B1BB-CDD6824CF585}" type="datetime4">
              <a:rPr lang="de-DE"/>
              <a:pPr>
                <a:defRPr/>
              </a:pPr>
              <a:t>4. September 2022</a:t>
            </a:fld>
            <a:endParaRPr lang="de-DE"/>
          </a:p>
        </p:txBody>
      </p:sp>
    </p:spTree>
    <p:extLst>
      <p:ext uri="{BB962C8B-B14F-4D97-AF65-F5344CB8AC3E}">
        <p14:creationId xmlns:p14="http://schemas.microsoft.com/office/powerpoint/2010/main" val="1279254488"/>
      </p:ext>
    </p:extLst>
  </p:cSld>
  <p:clrMapOvr>
    <a:masterClrMapping/>
  </p:clrMapOvr>
  <p:transition spd="slow">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fld id="{91E9ED77-84BA-4324-95B5-249368FD23AE}" type="datetime4">
              <a:rPr lang="de-DE"/>
              <a:pPr>
                <a:defRPr/>
              </a:pPr>
              <a:t>4. September 2022</a:t>
            </a:fld>
            <a:endParaRPr lang="de-DE"/>
          </a:p>
        </p:txBody>
      </p:sp>
    </p:spTree>
    <p:extLst>
      <p:ext uri="{BB962C8B-B14F-4D97-AF65-F5344CB8AC3E}">
        <p14:creationId xmlns:p14="http://schemas.microsoft.com/office/powerpoint/2010/main" val="3351310435"/>
      </p:ext>
    </p:extLst>
  </p:cSld>
  <p:clrMapOvr>
    <a:masterClrMapping/>
  </p:clrMapOvr>
  <p:transition spd="slow">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D1AFBF-EDD9-40FA-B188-FE80475B3A65}" type="datetime4">
              <a:rPr lang="de-DE"/>
              <a:pPr>
                <a:defRPr/>
              </a:pPr>
              <a:t>4. September 2022</a:t>
            </a:fld>
            <a:endParaRPr lang="de-DE"/>
          </a:p>
        </p:txBody>
      </p:sp>
    </p:spTree>
    <p:extLst>
      <p:ext uri="{BB962C8B-B14F-4D97-AF65-F5344CB8AC3E}">
        <p14:creationId xmlns:p14="http://schemas.microsoft.com/office/powerpoint/2010/main" val="4248912034"/>
      </p:ext>
    </p:extLst>
  </p:cSld>
  <p:clrMapOvr>
    <a:masterClrMapping/>
  </p:clrMapOvr>
  <p:transition spd="slow">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B720F11F-4AD7-4D8F-A91A-290E62B39E3B}" type="datetime4">
              <a:rPr lang="de-DE"/>
              <a:pPr>
                <a:defRPr/>
              </a:pPr>
              <a:t>4. September 2022</a:t>
            </a:fld>
            <a:endParaRPr lang="de-DE"/>
          </a:p>
        </p:txBody>
      </p:sp>
    </p:spTree>
    <p:extLst>
      <p:ext uri="{BB962C8B-B14F-4D97-AF65-F5344CB8AC3E}">
        <p14:creationId xmlns:p14="http://schemas.microsoft.com/office/powerpoint/2010/main" val="2146047931"/>
      </p:ext>
    </p:extLst>
  </p:cSld>
  <p:clrMapOvr>
    <a:masterClrMapping/>
  </p:clrMapOvr>
  <p:transition spd="slow">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CEB3113D-14D2-4B8A-8B5E-926D4093D6DB}" type="datetime4">
              <a:rPr lang="de-DE"/>
              <a:pPr>
                <a:defRPr/>
              </a:pPr>
              <a:t>4. September 2022</a:t>
            </a:fld>
            <a:endParaRPr lang="de-DE"/>
          </a:p>
        </p:txBody>
      </p:sp>
    </p:spTree>
    <p:extLst>
      <p:ext uri="{BB962C8B-B14F-4D97-AF65-F5344CB8AC3E}">
        <p14:creationId xmlns:p14="http://schemas.microsoft.com/office/powerpoint/2010/main" val="3440273515"/>
      </p:ext>
    </p:extLst>
  </p:cSld>
  <p:clrMapOvr>
    <a:masterClrMapping/>
  </p:clrMapOvr>
  <p:transition spd="slow">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17logo_ug_kompl_r_rgb.TIF%20%20%20%20%20%20%20%20%20%20%20%20%20%20%20%20%20%20%20%20%20%20%20%20%20%20%20%20%20%20%20%20%20%20%20%20%20%20%20%200001C4DA%0brothes_imac%20%20%20%20%20%20%20%20%20%20%20%20%20%20%20%20%20%20%20%20ABA78158:" TargetMode="Externa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0egoett_6_02.TIF%20%20%20%20%20%20%20%20%20%20%20%20%20%20%20%20%20%20%20%20%20%20%20%20%20%20%20%20%20%20%20%20%20%20%20%20%20%20%20%20%20%20%20%20%20%20%20%20%2000016396%0brothes_imac%20%20%20%20%20%20%20%20%20%20%20%20%20%20%20%20%20%20%20%20ABA7815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8" descr="goett_6_02.TIF                                                 00016396rothes_imac                    ABA78158:"/>
          <p:cNvPicPr>
            <a:picLocks noChangeAspect="1" noChangeArrowheads="1"/>
          </p:cNvPicPr>
          <p:nvPr/>
        </p:nvPicPr>
        <p:blipFill>
          <a:blip r:embed="rId13" r:link="rId14">
            <a:lum bright="78000" contrast="-40000"/>
            <a:extLst>
              <a:ext uri="{28A0092B-C50C-407E-A947-70E740481C1C}">
                <a14:useLocalDpi xmlns:a14="http://schemas.microsoft.com/office/drawing/2010/main" val="0"/>
              </a:ext>
            </a:extLst>
          </a:blip>
          <a:srcRect l="6311" t="662" r="6325" b="68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32" descr="balken hellblau"/>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229350"/>
            <a:ext cx="1981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39"/>
          <p:cNvSpPr>
            <a:spLocks noChangeArrowheads="1"/>
          </p:cNvSpPr>
          <p:nvPr/>
        </p:nvSpPr>
        <p:spPr bwMode="auto">
          <a:xfrm>
            <a:off x="1981200" y="6248400"/>
            <a:ext cx="5686425" cy="609600"/>
          </a:xfrm>
          <a:prstGeom prst="rect">
            <a:avLst/>
          </a:prstGeom>
          <a:solidFill>
            <a:schemeClr val="accent1">
              <a:alpha val="59999"/>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000"/>
              <a:t>Prof.Dr.Gerald Spindler, www.gerald-spindler.com</a:t>
            </a:r>
          </a:p>
        </p:txBody>
      </p:sp>
      <p:sp>
        <p:nvSpPr>
          <p:cNvPr id="1029" name="Rectangle 3"/>
          <p:cNvSpPr>
            <a:spLocks noGrp="1" noChangeArrowheads="1"/>
          </p:cNvSpPr>
          <p:nvPr>
            <p:ph type="body" idx="1"/>
          </p:nvPr>
        </p:nvSpPr>
        <p:spPr bwMode="auto">
          <a:xfrm>
            <a:off x="1763713" y="2205038"/>
            <a:ext cx="7200900"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Rectangle 4"/>
          <p:cNvSpPr>
            <a:spLocks noGrp="1" noChangeArrowheads="1"/>
          </p:cNvSpPr>
          <p:nvPr>
            <p:ph type="dt" sz="half" idx="2"/>
          </p:nvPr>
        </p:nvSpPr>
        <p:spPr bwMode="auto">
          <a:xfrm>
            <a:off x="76200" y="6324600"/>
            <a:ext cx="18288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latin typeface="+mj-lt"/>
              </a:defRPr>
            </a:lvl1pPr>
          </a:lstStyle>
          <a:p>
            <a:pPr>
              <a:defRPr/>
            </a:pPr>
            <a:fld id="{12E1DF88-F901-4985-9243-86DAF19CC480}" type="datetime4">
              <a:rPr lang="de-DE"/>
              <a:pPr>
                <a:defRPr/>
              </a:pPr>
              <a:t>4. September 2022</a:t>
            </a:fld>
            <a:endParaRPr lang="de-DE"/>
          </a:p>
        </p:txBody>
      </p:sp>
      <p:sp>
        <p:nvSpPr>
          <p:cNvPr id="1031" name="Rectangle 2"/>
          <p:cNvSpPr>
            <a:spLocks noGrp="1" noChangeArrowheads="1"/>
          </p:cNvSpPr>
          <p:nvPr>
            <p:ph type="title"/>
          </p:nvPr>
        </p:nvSpPr>
        <p:spPr bwMode="auto">
          <a:xfrm>
            <a:off x="611188" y="1052513"/>
            <a:ext cx="8077200" cy="13716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pic>
        <p:nvPicPr>
          <p:cNvPr id="1032" name="Picture 241" descr="logo_ug_kompl_r_rgb.TIF                                        0001C4DArothes_imac                    ABA78158:"/>
          <p:cNvPicPr>
            <a:picLocks noChangeAspect="1" noChangeArrowheads="1"/>
          </p:cNvPicPr>
          <p:nvPr/>
        </p:nvPicPr>
        <p:blipFill>
          <a:blip r:embed="rId16" r:link="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1863" y="228600"/>
            <a:ext cx="269716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45"/>
          <p:cNvSpPr txBox="1">
            <a:spLocks noChangeArrowheads="1"/>
          </p:cNvSpPr>
          <p:nvPr/>
        </p:nvSpPr>
        <p:spPr bwMode="auto">
          <a:xfrm>
            <a:off x="7812088" y="6400800"/>
            <a:ext cx="1331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a:p>
        </p:txBody>
      </p:sp>
      <p:sp>
        <p:nvSpPr>
          <p:cNvPr id="1034" name="Text Box 246"/>
          <p:cNvSpPr txBox="1">
            <a:spLocks noChangeArrowheads="1"/>
          </p:cNvSpPr>
          <p:nvPr/>
        </p:nvSpPr>
        <p:spPr bwMode="auto">
          <a:xfrm>
            <a:off x="7812088" y="6381750"/>
            <a:ext cx="1331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fld id="{A15E1092-824F-4075-8E8A-C06C29AB32EF}" type="slidenum">
              <a:rPr lang="de-DE" smtClean="0"/>
              <a:pPr eaLnBrk="1" hangingPunct="1">
                <a:spcBef>
                  <a:spcPct val="50000"/>
                </a:spcBef>
                <a:defRPr/>
              </a:pPr>
              <a:t>‹Nr.›</a:t>
            </a:fld>
            <a:endParaRPr lang="de-DE"/>
          </a:p>
        </p:txBody>
      </p:sp>
      <p:sp>
        <p:nvSpPr>
          <p:cNvPr id="1035" name="Text Box 247"/>
          <p:cNvSpPr txBox="1">
            <a:spLocks noChangeArrowheads="1"/>
          </p:cNvSpPr>
          <p:nvPr/>
        </p:nvSpPr>
        <p:spPr bwMode="auto">
          <a:xfrm>
            <a:off x="0" y="3068638"/>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a:p>
        </p:txBody>
      </p:sp>
      <p:sp>
        <p:nvSpPr>
          <p:cNvPr id="1036" name="Text Box 249"/>
          <p:cNvSpPr txBox="1">
            <a:spLocks noChangeArrowheads="1"/>
          </p:cNvSpPr>
          <p:nvPr userDrawn="1"/>
        </p:nvSpPr>
        <p:spPr bwMode="auto">
          <a:xfrm>
            <a:off x="0" y="260350"/>
            <a:ext cx="46434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de-DE" sz="1600">
                <a:latin typeface="Verdana" pitchFamily="34" charset="0"/>
              </a:rPr>
              <a:t>Akademie der Wissenschaften </a:t>
            </a:r>
            <a:br>
              <a:rPr lang="de-DE" sz="1600">
                <a:latin typeface="Verdana" pitchFamily="34" charset="0"/>
              </a:rPr>
            </a:br>
            <a:r>
              <a:rPr lang="de-DE" sz="1600">
                <a:latin typeface="Verdana" pitchFamily="34" charset="0"/>
              </a:rPr>
              <a:t>zu Göttingen</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pull dir="ru"/>
  </p:transition>
  <p:hf sldNum="0" hdr="0" ftr="0"/>
  <p:txStyles>
    <p:titleStyle>
      <a:lvl1pPr algn="r" rtl="0" eaLnBrk="0" fontAlgn="base" hangingPunct="0">
        <a:lnSpc>
          <a:spcPct val="85000"/>
        </a:lnSpc>
        <a:spcBef>
          <a:spcPct val="0"/>
        </a:spcBef>
        <a:spcAft>
          <a:spcPct val="0"/>
        </a:spcAft>
        <a:defRPr sz="4400" b="1">
          <a:solidFill>
            <a:srgbClr val="CC3300"/>
          </a:solidFill>
          <a:latin typeface="+mj-lt"/>
          <a:ea typeface="+mj-ea"/>
          <a:cs typeface="+mj-cs"/>
        </a:defRPr>
      </a:lvl1pPr>
      <a:lvl2pPr algn="r" rtl="0" eaLnBrk="0" fontAlgn="base" hangingPunct="0">
        <a:lnSpc>
          <a:spcPct val="85000"/>
        </a:lnSpc>
        <a:spcBef>
          <a:spcPct val="0"/>
        </a:spcBef>
        <a:spcAft>
          <a:spcPct val="0"/>
        </a:spcAft>
        <a:defRPr sz="4400" b="1">
          <a:solidFill>
            <a:srgbClr val="CC3300"/>
          </a:solidFill>
          <a:latin typeface="Arial" charset="0"/>
        </a:defRPr>
      </a:lvl2pPr>
      <a:lvl3pPr algn="r" rtl="0" eaLnBrk="0" fontAlgn="base" hangingPunct="0">
        <a:lnSpc>
          <a:spcPct val="85000"/>
        </a:lnSpc>
        <a:spcBef>
          <a:spcPct val="0"/>
        </a:spcBef>
        <a:spcAft>
          <a:spcPct val="0"/>
        </a:spcAft>
        <a:defRPr sz="4400" b="1">
          <a:solidFill>
            <a:srgbClr val="CC3300"/>
          </a:solidFill>
          <a:latin typeface="Arial" charset="0"/>
        </a:defRPr>
      </a:lvl3pPr>
      <a:lvl4pPr algn="r" rtl="0" eaLnBrk="0" fontAlgn="base" hangingPunct="0">
        <a:lnSpc>
          <a:spcPct val="85000"/>
        </a:lnSpc>
        <a:spcBef>
          <a:spcPct val="0"/>
        </a:spcBef>
        <a:spcAft>
          <a:spcPct val="0"/>
        </a:spcAft>
        <a:defRPr sz="4400" b="1">
          <a:solidFill>
            <a:srgbClr val="CC3300"/>
          </a:solidFill>
          <a:latin typeface="Arial" charset="0"/>
        </a:defRPr>
      </a:lvl4pPr>
      <a:lvl5pPr algn="r" rtl="0" eaLnBrk="0" fontAlgn="base" hangingPunct="0">
        <a:lnSpc>
          <a:spcPct val="85000"/>
        </a:lnSpc>
        <a:spcBef>
          <a:spcPct val="0"/>
        </a:spcBef>
        <a:spcAft>
          <a:spcPct val="0"/>
        </a:spcAft>
        <a:defRPr sz="4400" b="1">
          <a:solidFill>
            <a:srgbClr val="CC3300"/>
          </a:solidFill>
          <a:latin typeface="Arial" charset="0"/>
        </a:defRPr>
      </a:lvl5pPr>
      <a:lvl6pPr marL="457200" algn="r" rtl="0" fontAlgn="base">
        <a:lnSpc>
          <a:spcPct val="85000"/>
        </a:lnSpc>
        <a:spcBef>
          <a:spcPct val="0"/>
        </a:spcBef>
        <a:spcAft>
          <a:spcPct val="0"/>
        </a:spcAft>
        <a:defRPr sz="4400" b="1">
          <a:solidFill>
            <a:srgbClr val="CC3300"/>
          </a:solidFill>
          <a:latin typeface="Arial" charset="0"/>
        </a:defRPr>
      </a:lvl6pPr>
      <a:lvl7pPr marL="914400" algn="r" rtl="0" fontAlgn="base">
        <a:lnSpc>
          <a:spcPct val="85000"/>
        </a:lnSpc>
        <a:spcBef>
          <a:spcPct val="0"/>
        </a:spcBef>
        <a:spcAft>
          <a:spcPct val="0"/>
        </a:spcAft>
        <a:defRPr sz="4400" b="1">
          <a:solidFill>
            <a:srgbClr val="CC3300"/>
          </a:solidFill>
          <a:latin typeface="Arial" charset="0"/>
        </a:defRPr>
      </a:lvl7pPr>
      <a:lvl8pPr marL="1371600" algn="r" rtl="0" fontAlgn="base">
        <a:lnSpc>
          <a:spcPct val="85000"/>
        </a:lnSpc>
        <a:spcBef>
          <a:spcPct val="0"/>
        </a:spcBef>
        <a:spcAft>
          <a:spcPct val="0"/>
        </a:spcAft>
        <a:defRPr sz="4400" b="1">
          <a:solidFill>
            <a:srgbClr val="CC3300"/>
          </a:solidFill>
          <a:latin typeface="Arial" charset="0"/>
        </a:defRPr>
      </a:lvl8pPr>
      <a:lvl9pPr marL="1828800" algn="r" rtl="0" fontAlgn="base">
        <a:lnSpc>
          <a:spcPct val="85000"/>
        </a:lnSpc>
        <a:spcBef>
          <a:spcPct val="0"/>
        </a:spcBef>
        <a:spcAft>
          <a:spcPct val="0"/>
        </a:spcAft>
        <a:defRPr sz="4400" b="1">
          <a:solidFill>
            <a:srgbClr val="CC3300"/>
          </a:solidFill>
          <a:latin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defRPr>
      </a:lvl2pPr>
      <a:lvl3pPr marL="1085850" indent="-22860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defRPr>
      </a:lvl3pPr>
      <a:lvl4pPr marL="142875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1771650" indent="-228600" algn="l" rtl="0" eaLnBrk="0" fontAlgn="base" hangingPunct="0">
        <a:spcBef>
          <a:spcPct val="20000"/>
        </a:spcBef>
        <a:spcAft>
          <a:spcPct val="0"/>
        </a:spcAft>
        <a:buClr>
          <a:schemeClr val="accent2"/>
        </a:buClr>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Font typeface="Wingdings" pitchFamily="2" charset="2"/>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5"/>
          <p:cNvSpPr>
            <a:spLocks noGrp="1" noChangeArrowheads="1"/>
          </p:cNvSpPr>
          <p:nvPr>
            <p:ph type="dt" sz="quarter" idx="10"/>
          </p:nvPr>
        </p:nvSpPr>
        <p:spPr/>
        <p:txBody>
          <a:bodyPr/>
          <a:lstStyle/>
          <a:p>
            <a:pPr>
              <a:defRPr/>
            </a:pPr>
            <a:fld id="{75FFF5E2-7D3E-4F6E-BA69-FF187F851E2E}" type="datetime4">
              <a:rPr lang="de-DE"/>
              <a:pPr>
                <a:defRPr/>
              </a:pPr>
              <a:t>4. September 2022</a:t>
            </a:fld>
            <a:endParaRPr lang="de-DE"/>
          </a:p>
        </p:txBody>
      </p:sp>
      <p:sp>
        <p:nvSpPr>
          <p:cNvPr id="3075" name="Rectangle 7"/>
          <p:cNvSpPr>
            <a:spLocks noGrp="1" noChangeArrowheads="1"/>
          </p:cNvSpPr>
          <p:nvPr>
            <p:ph type="ctrTitle"/>
          </p:nvPr>
        </p:nvSpPr>
        <p:spPr>
          <a:xfrm>
            <a:off x="2339975" y="2060575"/>
            <a:ext cx="6553200" cy="1905000"/>
          </a:xfrm>
        </p:spPr>
        <p:txBody>
          <a:bodyPr>
            <a:normAutofit fontScale="90000"/>
          </a:bodyPr>
          <a:lstStyle/>
          <a:p>
            <a:pPr eaLnBrk="1" hangingPunct="1"/>
            <a:r>
              <a:rPr lang="en-GB" b="1" dirty="0"/>
              <a:t>AI regulatory approaches:</a:t>
            </a:r>
            <a:br>
              <a:rPr lang="en-GB" b="1" dirty="0"/>
            </a:br>
            <a:r>
              <a:rPr lang="en-GB" b="1" dirty="0"/>
              <a:t>Product safety and Liability</a:t>
            </a:r>
            <a:endParaRPr lang="de-DE" sz="4400" b="1" dirty="0"/>
          </a:p>
        </p:txBody>
      </p:sp>
      <p:sp>
        <p:nvSpPr>
          <p:cNvPr id="3076" name="Rectangle 8"/>
          <p:cNvSpPr>
            <a:spLocks noGrp="1" noChangeArrowheads="1"/>
          </p:cNvSpPr>
          <p:nvPr>
            <p:ph type="subTitle" idx="1"/>
          </p:nvPr>
        </p:nvSpPr>
        <p:spPr/>
        <p:txBody>
          <a:bodyPr/>
          <a:lstStyle/>
          <a:p>
            <a:pPr eaLnBrk="1" hangingPunct="1"/>
            <a:endParaRPr lang="de-DE" b="1" dirty="0"/>
          </a:p>
        </p:txBody>
      </p:sp>
    </p:spTree>
  </p:cSld>
  <p:clrMapOvr>
    <a:masterClrMapping/>
  </p:clrMapOvr>
  <p:transition spd="slow">
    <p:pull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DDBE6-75EB-48E4-850E-4BF6023B8BAA}"/>
              </a:ext>
            </a:extLst>
          </p:cNvPr>
          <p:cNvSpPr>
            <a:spLocks noGrp="1"/>
          </p:cNvSpPr>
          <p:nvPr>
            <p:ph type="title"/>
          </p:nvPr>
        </p:nvSpPr>
        <p:spPr/>
        <p:txBody>
          <a:bodyPr/>
          <a:lstStyle/>
          <a:p>
            <a:r>
              <a:rPr lang="de-DE" dirty="0" err="1"/>
              <a:t>Obligations</a:t>
            </a:r>
            <a:r>
              <a:rPr lang="de-DE" dirty="0"/>
              <a:t> for </a:t>
            </a:r>
            <a:r>
              <a:rPr lang="de-DE" dirty="0" err="1"/>
              <a:t>providers</a:t>
            </a:r>
            <a:r>
              <a:rPr lang="de-DE" dirty="0"/>
              <a:t>, and </a:t>
            </a:r>
            <a:r>
              <a:rPr lang="de-DE" dirty="0" err="1"/>
              <a:t>producers</a:t>
            </a:r>
            <a:endParaRPr lang="de-DE" dirty="0"/>
          </a:p>
        </p:txBody>
      </p:sp>
      <p:sp>
        <p:nvSpPr>
          <p:cNvPr id="3" name="Inhaltsplatzhalter 2">
            <a:extLst>
              <a:ext uri="{FF2B5EF4-FFF2-40B4-BE49-F238E27FC236}">
                <a16:creationId xmlns:a16="http://schemas.microsoft.com/office/drawing/2014/main" id="{2C7A12A2-5F58-4FA4-AA9B-0D62914663D2}"/>
              </a:ext>
            </a:extLst>
          </p:cNvPr>
          <p:cNvSpPr>
            <a:spLocks noGrp="1"/>
          </p:cNvSpPr>
          <p:nvPr>
            <p:ph idx="1"/>
          </p:nvPr>
        </p:nvSpPr>
        <p:spPr>
          <a:xfrm>
            <a:off x="683568" y="2424113"/>
            <a:ext cx="8281045" cy="3668712"/>
          </a:xfrm>
        </p:spPr>
        <p:txBody>
          <a:bodyPr>
            <a:normAutofit fontScale="92500" lnSpcReduction="20000"/>
          </a:bodyPr>
          <a:lstStyle/>
          <a:p>
            <a:r>
              <a:rPr lang="de-DE" dirty="0"/>
              <a:t>Art. 16 AI-</a:t>
            </a:r>
            <a:r>
              <a:rPr lang="de-DE" dirty="0" err="1"/>
              <a:t>act</a:t>
            </a:r>
            <a:r>
              <a:rPr lang="de-DE" dirty="0"/>
              <a:t>: </a:t>
            </a:r>
          </a:p>
          <a:p>
            <a:pPr lvl="1"/>
            <a:r>
              <a:rPr lang="de-DE" dirty="0" err="1"/>
              <a:t>Complying</a:t>
            </a:r>
            <a:r>
              <a:rPr lang="de-DE" dirty="0"/>
              <a:t> </a:t>
            </a:r>
            <a:r>
              <a:rPr lang="de-DE" dirty="0" err="1"/>
              <a:t>with</a:t>
            </a:r>
            <a:r>
              <a:rPr lang="de-DE" dirty="0"/>
              <a:t> </a:t>
            </a:r>
            <a:r>
              <a:rPr lang="de-DE" dirty="0" err="1"/>
              <a:t>conformity</a:t>
            </a:r>
            <a:r>
              <a:rPr lang="de-DE" dirty="0"/>
              <a:t> </a:t>
            </a:r>
            <a:r>
              <a:rPr lang="de-DE" dirty="0" err="1"/>
              <a:t>procedures</a:t>
            </a:r>
            <a:r>
              <a:rPr lang="de-DE" dirty="0"/>
              <a:t>, </a:t>
            </a:r>
          </a:p>
          <a:p>
            <a:pPr lvl="2"/>
            <a:r>
              <a:rPr lang="de-DE" dirty="0" err="1"/>
              <a:t>including</a:t>
            </a:r>
            <a:r>
              <a:rPr lang="de-DE" dirty="0"/>
              <a:t> </a:t>
            </a:r>
            <a:r>
              <a:rPr lang="de-DE" dirty="0" err="1"/>
              <a:t>riskmanagementsystem</a:t>
            </a:r>
            <a:r>
              <a:rPr lang="de-DE" dirty="0"/>
              <a:t> and </a:t>
            </a:r>
            <a:r>
              <a:rPr lang="de-DE" dirty="0" err="1"/>
              <a:t>data</a:t>
            </a:r>
            <a:r>
              <a:rPr lang="de-DE" dirty="0"/>
              <a:t> </a:t>
            </a:r>
            <a:r>
              <a:rPr lang="de-DE" dirty="0" err="1"/>
              <a:t>training</a:t>
            </a:r>
            <a:r>
              <a:rPr lang="de-DE" dirty="0"/>
              <a:t>/</a:t>
            </a:r>
            <a:r>
              <a:rPr lang="de-DE" dirty="0" err="1"/>
              <a:t>validation</a:t>
            </a:r>
            <a:endParaRPr lang="de-DE" dirty="0"/>
          </a:p>
          <a:p>
            <a:pPr lvl="2"/>
            <a:r>
              <a:rPr lang="de-DE" dirty="0"/>
              <a:t>After-</a:t>
            </a:r>
            <a:r>
              <a:rPr lang="de-DE" dirty="0" err="1"/>
              <a:t>sale</a:t>
            </a:r>
            <a:r>
              <a:rPr lang="de-DE" dirty="0"/>
              <a:t> </a:t>
            </a:r>
            <a:r>
              <a:rPr lang="de-DE" dirty="0" err="1"/>
              <a:t>market</a:t>
            </a:r>
            <a:r>
              <a:rPr lang="de-DE" dirty="0"/>
              <a:t> </a:t>
            </a:r>
            <a:r>
              <a:rPr lang="de-DE" dirty="0" err="1"/>
              <a:t>control</a:t>
            </a:r>
            <a:endParaRPr lang="de-DE" dirty="0"/>
          </a:p>
          <a:p>
            <a:pPr lvl="2"/>
            <a:r>
              <a:rPr lang="de-DE" dirty="0" err="1"/>
              <a:t>Procedures</a:t>
            </a:r>
            <a:r>
              <a:rPr lang="de-DE" dirty="0"/>
              <a:t> </a:t>
            </a:r>
            <a:r>
              <a:rPr lang="de-DE" dirty="0" err="1"/>
              <a:t>to</a:t>
            </a:r>
            <a:r>
              <a:rPr lang="de-DE" dirty="0"/>
              <a:t> </a:t>
            </a:r>
            <a:r>
              <a:rPr lang="de-DE" dirty="0" err="1"/>
              <a:t>notify</a:t>
            </a:r>
            <a:r>
              <a:rPr lang="de-DE" dirty="0"/>
              <a:t> </a:t>
            </a:r>
            <a:r>
              <a:rPr lang="de-DE" dirty="0" err="1"/>
              <a:t>authorities</a:t>
            </a:r>
            <a:r>
              <a:rPr lang="de-DE" dirty="0"/>
              <a:t> of </a:t>
            </a:r>
            <a:r>
              <a:rPr lang="de-DE" dirty="0" err="1"/>
              <a:t>serious</a:t>
            </a:r>
            <a:r>
              <a:rPr lang="de-DE" dirty="0"/>
              <a:t> </a:t>
            </a:r>
            <a:r>
              <a:rPr lang="de-DE" dirty="0" err="1"/>
              <a:t>incidents</a:t>
            </a:r>
            <a:r>
              <a:rPr lang="de-DE" dirty="0"/>
              <a:t> (Art. 62 AI-</a:t>
            </a:r>
            <a:r>
              <a:rPr lang="de-DE" dirty="0" err="1"/>
              <a:t>act</a:t>
            </a:r>
            <a:r>
              <a:rPr lang="de-DE" dirty="0"/>
              <a:t>)</a:t>
            </a:r>
          </a:p>
          <a:p>
            <a:pPr lvl="1"/>
            <a:r>
              <a:rPr lang="de-DE" dirty="0" err="1"/>
              <a:t>Qualitymanagementsystem</a:t>
            </a:r>
            <a:r>
              <a:rPr lang="de-DE" dirty="0"/>
              <a:t>, Art. 17 AI-</a:t>
            </a:r>
            <a:r>
              <a:rPr lang="de-DE" dirty="0" err="1"/>
              <a:t>act</a:t>
            </a:r>
            <a:endParaRPr lang="de-DE" dirty="0"/>
          </a:p>
          <a:p>
            <a:pPr lvl="1"/>
            <a:r>
              <a:rPr lang="de-DE" dirty="0"/>
              <a:t>Keeping log-files </a:t>
            </a:r>
            <a:r>
              <a:rPr lang="de-DE" dirty="0" err="1"/>
              <a:t>under</a:t>
            </a:r>
            <a:r>
              <a:rPr lang="de-DE" dirty="0"/>
              <a:t> </a:t>
            </a:r>
            <a:r>
              <a:rPr lang="de-DE" dirty="0" err="1"/>
              <a:t>their</a:t>
            </a:r>
            <a:r>
              <a:rPr lang="de-DE" dirty="0"/>
              <a:t> </a:t>
            </a:r>
            <a:r>
              <a:rPr lang="de-DE" dirty="0" err="1"/>
              <a:t>control</a:t>
            </a:r>
            <a:r>
              <a:rPr lang="de-DE" dirty="0"/>
              <a:t>, Art. 20 AI-</a:t>
            </a:r>
            <a:r>
              <a:rPr lang="de-DE" dirty="0" err="1"/>
              <a:t>act</a:t>
            </a:r>
            <a:endParaRPr lang="de-DE" dirty="0"/>
          </a:p>
          <a:p>
            <a:pPr lvl="1"/>
            <a:r>
              <a:rPr lang="de-DE" dirty="0"/>
              <a:t>CE-</a:t>
            </a:r>
            <a:r>
              <a:rPr lang="de-DE" dirty="0" err="1"/>
              <a:t>sign</a:t>
            </a:r>
            <a:r>
              <a:rPr lang="de-DE" dirty="0"/>
              <a:t>, Art. 19 AI-</a:t>
            </a:r>
            <a:r>
              <a:rPr lang="de-DE" dirty="0" err="1"/>
              <a:t>act</a:t>
            </a:r>
            <a:endParaRPr lang="de-DE" dirty="0"/>
          </a:p>
          <a:p>
            <a:pPr lvl="1"/>
            <a:r>
              <a:rPr lang="de-DE" dirty="0"/>
              <a:t>Obligation </a:t>
            </a:r>
            <a:r>
              <a:rPr lang="de-DE" dirty="0" err="1"/>
              <a:t>to</a:t>
            </a:r>
            <a:r>
              <a:rPr lang="de-DE" dirty="0"/>
              <a:t> </a:t>
            </a:r>
            <a:r>
              <a:rPr lang="de-DE" dirty="0" err="1"/>
              <a:t>recall</a:t>
            </a:r>
            <a:r>
              <a:rPr lang="de-DE" dirty="0"/>
              <a:t> AI-system in </a:t>
            </a:r>
            <a:r>
              <a:rPr lang="de-DE" dirty="0" err="1"/>
              <a:t>case</a:t>
            </a:r>
            <a:r>
              <a:rPr lang="de-DE" dirty="0"/>
              <a:t> of </a:t>
            </a:r>
            <a:r>
              <a:rPr lang="de-DE" dirty="0" err="1"/>
              <a:t>serious</a:t>
            </a:r>
            <a:r>
              <a:rPr lang="de-DE" dirty="0"/>
              <a:t> </a:t>
            </a:r>
            <a:r>
              <a:rPr lang="de-DE" dirty="0" err="1"/>
              <a:t>defects</a:t>
            </a:r>
            <a:endParaRPr lang="de-DE" dirty="0"/>
          </a:p>
          <a:p>
            <a:pPr lvl="1"/>
            <a:endParaRPr lang="de-DE" dirty="0"/>
          </a:p>
        </p:txBody>
      </p:sp>
      <p:sp>
        <p:nvSpPr>
          <p:cNvPr id="4" name="Datumsplatzhalter 3">
            <a:extLst>
              <a:ext uri="{FF2B5EF4-FFF2-40B4-BE49-F238E27FC236}">
                <a16:creationId xmlns:a16="http://schemas.microsoft.com/office/drawing/2014/main" id="{16D5F979-2BFF-4E8A-9B33-1D2AF431A646}"/>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649036236"/>
      </p:ext>
    </p:extLst>
  </p:cSld>
  <p:clrMapOvr>
    <a:masterClrMapping/>
  </p:clrMapOvr>
  <p:transition spd="slow">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FE0D1-22CF-4CCB-8021-5BE096A426EB}"/>
              </a:ext>
            </a:extLst>
          </p:cNvPr>
          <p:cNvSpPr>
            <a:spLocks noGrp="1"/>
          </p:cNvSpPr>
          <p:nvPr>
            <p:ph type="title"/>
          </p:nvPr>
        </p:nvSpPr>
        <p:spPr/>
        <p:txBody>
          <a:bodyPr/>
          <a:lstStyle/>
          <a:p>
            <a:r>
              <a:rPr lang="de-DE" dirty="0" err="1"/>
              <a:t>Obligations</a:t>
            </a:r>
            <a:r>
              <a:rPr lang="de-DE" dirty="0"/>
              <a:t> for </a:t>
            </a:r>
            <a:r>
              <a:rPr lang="de-DE" dirty="0" err="1"/>
              <a:t>importers</a:t>
            </a:r>
            <a:r>
              <a:rPr lang="de-DE" dirty="0"/>
              <a:t> and </a:t>
            </a:r>
            <a:r>
              <a:rPr lang="de-DE" dirty="0" err="1"/>
              <a:t>distributors</a:t>
            </a:r>
            <a:endParaRPr lang="de-DE" dirty="0"/>
          </a:p>
        </p:txBody>
      </p:sp>
      <p:sp>
        <p:nvSpPr>
          <p:cNvPr id="3" name="Inhaltsplatzhalter 2">
            <a:extLst>
              <a:ext uri="{FF2B5EF4-FFF2-40B4-BE49-F238E27FC236}">
                <a16:creationId xmlns:a16="http://schemas.microsoft.com/office/drawing/2014/main" id="{E7F7D8E1-AA36-4A8C-9438-D805D6911D45}"/>
              </a:ext>
            </a:extLst>
          </p:cNvPr>
          <p:cNvSpPr>
            <a:spLocks noGrp="1"/>
          </p:cNvSpPr>
          <p:nvPr>
            <p:ph idx="1"/>
          </p:nvPr>
        </p:nvSpPr>
        <p:spPr>
          <a:xfrm>
            <a:off x="455612" y="2205038"/>
            <a:ext cx="8509001" cy="3887787"/>
          </a:xfrm>
        </p:spPr>
        <p:txBody>
          <a:bodyPr>
            <a:normAutofit fontScale="77500" lnSpcReduction="20000"/>
          </a:bodyPr>
          <a:lstStyle/>
          <a:p>
            <a:r>
              <a:rPr lang="de-DE" dirty="0"/>
              <a:t>Art. 26 AI-</a:t>
            </a:r>
            <a:r>
              <a:rPr lang="de-DE" dirty="0" err="1"/>
              <a:t>act</a:t>
            </a:r>
            <a:r>
              <a:rPr lang="de-DE" dirty="0"/>
              <a:t>: </a:t>
            </a:r>
            <a:r>
              <a:rPr lang="de-DE" dirty="0" err="1"/>
              <a:t>Importer</a:t>
            </a:r>
            <a:r>
              <a:rPr lang="de-DE" dirty="0"/>
              <a:t> </a:t>
            </a:r>
            <a:r>
              <a:rPr lang="de-DE" dirty="0" err="1"/>
              <a:t>has</a:t>
            </a:r>
            <a:r>
              <a:rPr lang="de-DE" dirty="0"/>
              <a:t> </a:t>
            </a:r>
            <a:r>
              <a:rPr lang="de-DE" dirty="0" err="1"/>
              <a:t>to</a:t>
            </a:r>
            <a:endParaRPr lang="de-DE" dirty="0"/>
          </a:p>
          <a:p>
            <a:pPr lvl="1"/>
            <a:r>
              <a:rPr lang="de-DE" dirty="0"/>
              <a:t>Check </a:t>
            </a:r>
            <a:r>
              <a:rPr lang="de-DE" dirty="0" err="1"/>
              <a:t>if</a:t>
            </a:r>
            <a:r>
              <a:rPr lang="de-DE" dirty="0"/>
              <a:t> </a:t>
            </a:r>
            <a:r>
              <a:rPr lang="de-DE" dirty="0" err="1"/>
              <a:t>the</a:t>
            </a:r>
            <a:r>
              <a:rPr lang="de-DE" dirty="0"/>
              <a:t> </a:t>
            </a:r>
            <a:r>
              <a:rPr lang="de-DE" dirty="0" err="1"/>
              <a:t>provider</a:t>
            </a:r>
            <a:r>
              <a:rPr lang="de-DE" dirty="0"/>
              <a:t> </a:t>
            </a:r>
            <a:r>
              <a:rPr lang="de-DE" dirty="0" err="1"/>
              <a:t>has</a:t>
            </a:r>
            <a:r>
              <a:rPr lang="de-DE" dirty="0"/>
              <a:t> </a:t>
            </a:r>
            <a:r>
              <a:rPr lang="de-DE" dirty="0" err="1"/>
              <a:t>undergone</a:t>
            </a:r>
            <a:r>
              <a:rPr lang="de-DE" dirty="0"/>
              <a:t> </a:t>
            </a:r>
            <a:r>
              <a:rPr lang="de-DE" dirty="0" err="1"/>
              <a:t>the</a:t>
            </a:r>
            <a:r>
              <a:rPr lang="de-DE" dirty="0"/>
              <a:t> </a:t>
            </a:r>
            <a:r>
              <a:rPr lang="de-DE" dirty="0" err="1"/>
              <a:t>conformity</a:t>
            </a:r>
            <a:r>
              <a:rPr lang="de-DE" dirty="0"/>
              <a:t> </a:t>
            </a:r>
            <a:r>
              <a:rPr lang="de-DE" dirty="0" err="1"/>
              <a:t>procedure</a:t>
            </a:r>
            <a:endParaRPr lang="de-DE" dirty="0"/>
          </a:p>
          <a:p>
            <a:pPr lvl="1"/>
            <a:r>
              <a:rPr lang="de-DE" dirty="0"/>
              <a:t>Keep log-files </a:t>
            </a:r>
            <a:r>
              <a:rPr lang="de-DE" dirty="0" err="1"/>
              <a:t>under</a:t>
            </a:r>
            <a:r>
              <a:rPr lang="de-DE" dirty="0"/>
              <a:t> </a:t>
            </a:r>
            <a:r>
              <a:rPr lang="de-DE" dirty="0" err="1"/>
              <a:t>control</a:t>
            </a:r>
            <a:r>
              <a:rPr lang="de-DE" dirty="0"/>
              <a:t> of </a:t>
            </a:r>
            <a:r>
              <a:rPr lang="de-DE" dirty="0" err="1"/>
              <a:t>the</a:t>
            </a:r>
            <a:r>
              <a:rPr lang="de-DE" dirty="0"/>
              <a:t> </a:t>
            </a:r>
            <a:r>
              <a:rPr lang="de-DE" dirty="0" err="1"/>
              <a:t>provider</a:t>
            </a:r>
            <a:endParaRPr lang="de-DE" dirty="0"/>
          </a:p>
          <a:p>
            <a:pPr lvl="1"/>
            <a:r>
              <a:rPr lang="de-DE" dirty="0" err="1"/>
              <a:t>Answer</a:t>
            </a:r>
            <a:r>
              <a:rPr lang="de-DE" dirty="0"/>
              <a:t> </a:t>
            </a:r>
            <a:r>
              <a:rPr lang="de-DE" dirty="0" err="1"/>
              <a:t>requests</a:t>
            </a:r>
            <a:r>
              <a:rPr lang="de-DE" dirty="0"/>
              <a:t> of </a:t>
            </a:r>
            <a:r>
              <a:rPr lang="de-DE" dirty="0" err="1"/>
              <a:t>supervising</a:t>
            </a:r>
            <a:r>
              <a:rPr lang="de-DE" dirty="0"/>
              <a:t> </a:t>
            </a:r>
            <a:r>
              <a:rPr lang="de-DE" dirty="0" err="1"/>
              <a:t>authorities</a:t>
            </a:r>
            <a:endParaRPr lang="de-DE" dirty="0"/>
          </a:p>
          <a:p>
            <a:pPr lvl="1"/>
            <a:r>
              <a:rPr lang="de-DE" dirty="0" err="1"/>
              <a:t>Avoid</a:t>
            </a:r>
            <a:r>
              <a:rPr lang="de-DE" dirty="0"/>
              <a:t> </a:t>
            </a:r>
            <a:r>
              <a:rPr lang="de-DE" dirty="0" err="1"/>
              <a:t>any</a:t>
            </a:r>
            <a:r>
              <a:rPr lang="de-DE" dirty="0"/>
              <a:t> </a:t>
            </a:r>
            <a:r>
              <a:rPr lang="de-DE" dirty="0" err="1"/>
              <a:t>market</a:t>
            </a:r>
            <a:r>
              <a:rPr lang="de-DE" dirty="0"/>
              <a:t> </a:t>
            </a:r>
            <a:r>
              <a:rPr lang="de-DE" dirty="0" err="1"/>
              <a:t>introduction</a:t>
            </a:r>
            <a:r>
              <a:rPr lang="de-DE" dirty="0"/>
              <a:t> </a:t>
            </a:r>
            <a:r>
              <a:rPr lang="de-DE" dirty="0" err="1"/>
              <a:t>or</a:t>
            </a:r>
            <a:r>
              <a:rPr lang="de-DE" dirty="0"/>
              <a:t> </a:t>
            </a:r>
            <a:r>
              <a:rPr lang="de-DE" dirty="0" err="1"/>
              <a:t>putting</a:t>
            </a:r>
            <a:r>
              <a:rPr lang="de-DE" dirty="0"/>
              <a:t> </a:t>
            </a:r>
            <a:r>
              <a:rPr lang="de-DE" dirty="0" err="1"/>
              <a:t>into</a:t>
            </a:r>
            <a:r>
              <a:rPr lang="de-DE" dirty="0"/>
              <a:t> </a:t>
            </a:r>
            <a:r>
              <a:rPr lang="de-DE" dirty="0" err="1"/>
              <a:t>service</a:t>
            </a:r>
            <a:r>
              <a:rPr lang="de-DE" dirty="0"/>
              <a:t> </a:t>
            </a:r>
            <a:r>
              <a:rPr lang="de-DE" dirty="0" err="1"/>
              <a:t>if</a:t>
            </a:r>
            <a:r>
              <a:rPr lang="de-DE" dirty="0"/>
              <a:t> </a:t>
            </a:r>
            <a:r>
              <a:rPr lang="de-DE" dirty="0" err="1"/>
              <a:t>the</a:t>
            </a:r>
            <a:r>
              <a:rPr lang="de-DE" dirty="0"/>
              <a:t> </a:t>
            </a:r>
            <a:r>
              <a:rPr lang="de-DE" dirty="0" err="1"/>
              <a:t>importer</a:t>
            </a:r>
            <a:r>
              <a:rPr lang="de-DE" dirty="0"/>
              <a:t> </a:t>
            </a:r>
            <a:r>
              <a:rPr lang="de-DE" dirty="0" err="1"/>
              <a:t>realizes</a:t>
            </a:r>
            <a:r>
              <a:rPr lang="de-DE" dirty="0"/>
              <a:t> </a:t>
            </a:r>
            <a:r>
              <a:rPr lang="de-DE" dirty="0" err="1"/>
              <a:t>that</a:t>
            </a:r>
            <a:r>
              <a:rPr lang="de-DE" dirty="0"/>
              <a:t> </a:t>
            </a:r>
            <a:r>
              <a:rPr lang="de-DE" dirty="0" err="1"/>
              <a:t>the</a:t>
            </a:r>
            <a:r>
              <a:rPr lang="de-DE" dirty="0"/>
              <a:t> AI-system </a:t>
            </a:r>
            <a:r>
              <a:rPr lang="de-DE" dirty="0" err="1"/>
              <a:t>is</a:t>
            </a:r>
            <a:r>
              <a:rPr lang="de-DE" dirty="0"/>
              <a:t> not </a:t>
            </a:r>
            <a:r>
              <a:rPr lang="de-DE" dirty="0" err="1"/>
              <a:t>complying</a:t>
            </a:r>
            <a:r>
              <a:rPr lang="de-DE" dirty="0"/>
              <a:t> </a:t>
            </a:r>
            <a:r>
              <a:rPr lang="de-DE" dirty="0" err="1"/>
              <a:t>with</a:t>
            </a:r>
            <a:r>
              <a:rPr lang="de-DE" dirty="0"/>
              <a:t> </a:t>
            </a:r>
            <a:r>
              <a:rPr lang="de-DE" dirty="0" err="1"/>
              <a:t>the</a:t>
            </a:r>
            <a:r>
              <a:rPr lang="de-DE" dirty="0"/>
              <a:t> </a:t>
            </a:r>
            <a:r>
              <a:rPr lang="de-DE" dirty="0" err="1"/>
              <a:t>requirements</a:t>
            </a:r>
            <a:r>
              <a:rPr lang="de-DE" dirty="0"/>
              <a:t> of </a:t>
            </a:r>
            <a:r>
              <a:rPr lang="de-DE" dirty="0" err="1"/>
              <a:t>the</a:t>
            </a:r>
            <a:r>
              <a:rPr lang="de-DE" dirty="0"/>
              <a:t> AI-</a:t>
            </a:r>
            <a:r>
              <a:rPr lang="de-DE" dirty="0" err="1"/>
              <a:t>act</a:t>
            </a:r>
            <a:endParaRPr lang="de-DE" dirty="0"/>
          </a:p>
          <a:p>
            <a:r>
              <a:rPr lang="de-DE" dirty="0"/>
              <a:t>Art. 27 AI-</a:t>
            </a:r>
            <a:r>
              <a:rPr lang="de-DE" dirty="0" err="1"/>
              <a:t>act</a:t>
            </a:r>
            <a:r>
              <a:rPr lang="de-DE" dirty="0"/>
              <a:t>: </a:t>
            </a:r>
          </a:p>
          <a:p>
            <a:pPr lvl="1"/>
            <a:r>
              <a:rPr lang="de-DE" dirty="0"/>
              <a:t>in </a:t>
            </a:r>
            <a:r>
              <a:rPr lang="de-DE" dirty="0" err="1"/>
              <a:t>addition</a:t>
            </a:r>
            <a:r>
              <a:rPr lang="de-DE" dirty="0"/>
              <a:t> a </a:t>
            </a:r>
            <a:r>
              <a:rPr lang="de-DE" dirty="0" err="1"/>
              <a:t>distributor</a:t>
            </a:r>
            <a:r>
              <a:rPr lang="de-DE" dirty="0"/>
              <a:t> </a:t>
            </a:r>
            <a:r>
              <a:rPr lang="de-DE" dirty="0" err="1"/>
              <a:t>has</a:t>
            </a:r>
            <a:r>
              <a:rPr lang="de-DE" dirty="0"/>
              <a:t> </a:t>
            </a:r>
            <a:r>
              <a:rPr lang="de-DE" dirty="0" err="1"/>
              <a:t>to</a:t>
            </a:r>
            <a:r>
              <a:rPr lang="de-DE" dirty="0"/>
              <a:t> check </a:t>
            </a:r>
            <a:r>
              <a:rPr lang="de-DE" dirty="0" err="1"/>
              <a:t>compliance</a:t>
            </a:r>
            <a:r>
              <a:rPr lang="de-DE" dirty="0"/>
              <a:t> of </a:t>
            </a:r>
            <a:r>
              <a:rPr lang="de-DE" dirty="0" err="1"/>
              <a:t>requirement</a:t>
            </a:r>
            <a:r>
              <a:rPr lang="de-DE" dirty="0"/>
              <a:t> of AI-Act </a:t>
            </a:r>
            <a:r>
              <a:rPr lang="de-DE" dirty="0" err="1"/>
              <a:t>by</a:t>
            </a:r>
            <a:r>
              <a:rPr lang="de-DE" dirty="0"/>
              <a:t> </a:t>
            </a:r>
            <a:r>
              <a:rPr lang="de-DE" dirty="0" err="1"/>
              <a:t>provider</a:t>
            </a:r>
            <a:r>
              <a:rPr lang="de-DE" dirty="0"/>
              <a:t> and </a:t>
            </a:r>
            <a:r>
              <a:rPr lang="de-DE" dirty="0" err="1"/>
              <a:t>importer</a:t>
            </a:r>
            <a:endParaRPr lang="de-DE" dirty="0"/>
          </a:p>
          <a:p>
            <a:pPr lvl="1"/>
            <a:r>
              <a:rPr lang="de-DE" dirty="0" err="1"/>
              <a:t>To</a:t>
            </a:r>
            <a:r>
              <a:rPr lang="de-DE" dirty="0"/>
              <a:t> </a:t>
            </a:r>
            <a:r>
              <a:rPr lang="de-DE" dirty="0" err="1"/>
              <a:t>correct</a:t>
            </a:r>
            <a:r>
              <a:rPr lang="de-DE" dirty="0"/>
              <a:t> </a:t>
            </a:r>
            <a:r>
              <a:rPr lang="de-DE" dirty="0" err="1"/>
              <a:t>risks</a:t>
            </a:r>
            <a:r>
              <a:rPr lang="de-DE" dirty="0"/>
              <a:t> and </a:t>
            </a:r>
            <a:r>
              <a:rPr lang="de-DE" dirty="0" err="1"/>
              <a:t>even</a:t>
            </a:r>
            <a:r>
              <a:rPr lang="de-DE" dirty="0"/>
              <a:t> </a:t>
            </a:r>
            <a:r>
              <a:rPr lang="de-DE" dirty="0" err="1"/>
              <a:t>recall</a:t>
            </a:r>
            <a:r>
              <a:rPr lang="de-DE" dirty="0"/>
              <a:t> </a:t>
            </a:r>
            <a:r>
              <a:rPr lang="de-DE" dirty="0" err="1"/>
              <a:t>the</a:t>
            </a:r>
            <a:r>
              <a:rPr lang="de-DE" dirty="0"/>
              <a:t> AI-system </a:t>
            </a:r>
            <a:r>
              <a:rPr lang="de-DE" dirty="0" err="1"/>
              <a:t>if</a:t>
            </a:r>
            <a:r>
              <a:rPr lang="de-DE" dirty="0"/>
              <a:t> </a:t>
            </a:r>
            <a:r>
              <a:rPr lang="de-DE" dirty="0" err="1"/>
              <a:t>the</a:t>
            </a:r>
            <a:r>
              <a:rPr lang="de-DE" dirty="0"/>
              <a:t> AI-system </a:t>
            </a:r>
            <a:r>
              <a:rPr lang="de-DE" dirty="0" err="1"/>
              <a:t>does</a:t>
            </a:r>
            <a:r>
              <a:rPr lang="de-DE" dirty="0"/>
              <a:t> not </a:t>
            </a:r>
            <a:r>
              <a:rPr lang="de-DE" dirty="0" err="1"/>
              <a:t>comply</a:t>
            </a:r>
            <a:r>
              <a:rPr lang="de-DE" dirty="0"/>
              <a:t> </a:t>
            </a:r>
            <a:r>
              <a:rPr lang="de-DE" dirty="0" err="1"/>
              <a:t>with</a:t>
            </a:r>
            <a:r>
              <a:rPr lang="de-DE" dirty="0"/>
              <a:t> </a:t>
            </a:r>
            <a:r>
              <a:rPr lang="de-DE" dirty="0" err="1"/>
              <a:t>requirements</a:t>
            </a:r>
            <a:r>
              <a:rPr lang="de-DE" dirty="0"/>
              <a:t> of </a:t>
            </a:r>
            <a:r>
              <a:rPr lang="de-DE" dirty="0" err="1"/>
              <a:t>the</a:t>
            </a:r>
            <a:r>
              <a:rPr lang="de-DE" dirty="0"/>
              <a:t> AI-</a:t>
            </a:r>
            <a:r>
              <a:rPr lang="de-DE" dirty="0" err="1"/>
              <a:t>act</a:t>
            </a:r>
            <a:endParaRPr lang="de-DE" dirty="0"/>
          </a:p>
        </p:txBody>
      </p:sp>
      <p:sp>
        <p:nvSpPr>
          <p:cNvPr id="4" name="Datumsplatzhalter 3">
            <a:extLst>
              <a:ext uri="{FF2B5EF4-FFF2-40B4-BE49-F238E27FC236}">
                <a16:creationId xmlns:a16="http://schemas.microsoft.com/office/drawing/2014/main" id="{309EAB15-012B-409F-9E54-4933F085E9A3}"/>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2973019300"/>
      </p:ext>
    </p:extLst>
  </p:cSld>
  <p:clrMapOvr>
    <a:masterClrMapping/>
  </p:clrMapOvr>
  <p:transition spd="slow">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2B10A-D574-49BD-A977-95C9DC595263}"/>
              </a:ext>
            </a:extLst>
          </p:cNvPr>
          <p:cNvSpPr>
            <a:spLocks noGrp="1"/>
          </p:cNvSpPr>
          <p:nvPr>
            <p:ph type="title"/>
          </p:nvPr>
        </p:nvSpPr>
        <p:spPr/>
        <p:txBody>
          <a:bodyPr/>
          <a:lstStyle/>
          <a:p>
            <a:r>
              <a:rPr lang="de-DE" dirty="0" err="1"/>
              <a:t>Obligations</a:t>
            </a:r>
            <a:r>
              <a:rPr lang="de-DE" dirty="0"/>
              <a:t> for </a:t>
            </a:r>
            <a:r>
              <a:rPr lang="de-DE" dirty="0" err="1"/>
              <a:t>users</a:t>
            </a:r>
            <a:endParaRPr lang="de-DE" dirty="0"/>
          </a:p>
        </p:txBody>
      </p:sp>
      <p:sp>
        <p:nvSpPr>
          <p:cNvPr id="3" name="Inhaltsplatzhalter 2">
            <a:extLst>
              <a:ext uri="{FF2B5EF4-FFF2-40B4-BE49-F238E27FC236}">
                <a16:creationId xmlns:a16="http://schemas.microsoft.com/office/drawing/2014/main" id="{0D512B4E-5958-4E3A-9DA7-6DA83F511121}"/>
              </a:ext>
            </a:extLst>
          </p:cNvPr>
          <p:cNvSpPr>
            <a:spLocks noGrp="1"/>
          </p:cNvSpPr>
          <p:nvPr>
            <p:ph idx="1"/>
          </p:nvPr>
        </p:nvSpPr>
        <p:spPr>
          <a:xfrm>
            <a:off x="683568" y="2205038"/>
            <a:ext cx="8281045" cy="3887787"/>
          </a:xfrm>
        </p:spPr>
        <p:txBody>
          <a:bodyPr/>
          <a:lstStyle/>
          <a:p>
            <a:r>
              <a:rPr lang="de-DE" dirty="0" err="1"/>
              <a:t>Only</a:t>
            </a:r>
            <a:r>
              <a:rPr lang="de-DE" dirty="0"/>
              <a:t> </a:t>
            </a:r>
            <a:r>
              <a:rPr lang="de-DE" dirty="0" err="1"/>
              <a:t>commercial</a:t>
            </a:r>
            <a:r>
              <a:rPr lang="de-DE" dirty="0"/>
              <a:t> </a:t>
            </a:r>
            <a:r>
              <a:rPr lang="de-DE" dirty="0" err="1"/>
              <a:t>users</a:t>
            </a:r>
            <a:r>
              <a:rPr lang="de-DE" dirty="0"/>
              <a:t> </a:t>
            </a:r>
            <a:r>
              <a:rPr lang="de-DE" dirty="0" err="1"/>
              <a:t>are</a:t>
            </a:r>
            <a:r>
              <a:rPr lang="de-DE" dirty="0"/>
              <a:t> </a:t>
            </a:r>
            <a:r>
              <a:rPr lang="de-DE" dirty="0" err="1"/>
              <a:t>covered</a:t>
            </a:r>
            <a:r>
              <a:rPr lang="de-DE" dirty="0"/>
              <a:t>, Art. 29 AI-</a:t>
            </a:r>
            <a:r>
              <a:rPr lang="de-DE" dirty="0" err="1"/>
              <a:t>act</a:t>
            </a:r>
            <a:r>
              <a:rPr lang="de-DE" dirty="0"/>
              <a:t>:</a:t>
            </a:r>
          </a:p>
          <a:p>
            <a:r>
              <a:rPr lang="de-DE" dirty="0" err="1"/>
              <a:t>To</a:t>
            </a:r>
            <a:r>
              <a:rPr lang="de-DE" dirty="0"/>
              <a:t> </a:t>
            </a:r>
            <a:r>
              <a:rPr lang="de-DE" dirty="0" err="1"/>
              <a:t>make</a:t>
            </a:r>
            <a:r>
              <a:rPr lang="de-DE" dirty="0"/>
              <a:t> </a:t>
            </a:r>
            <a:r>
              <a:rPr lang="de-DE" dirty="0" err="1"/>
              <a:t>use</a:t>
            </a:r>
            <a:r>
              <a:rPr lang="de-DE" dirty="0"/>
              <a:t> of AI-system </a:t>
            </a:r>
            <a:r>
              <a:rPr lang="de-DE" dirty="0" err="1"/>
              <a:t>according</a:t>
            </a:r>
            <a:r>
              <a:rPr lang="de-DE" dirty="0"/>
              <a:t> </a:t>
            </a:r>
            <a:r>
              <a:rPr lang="de-DE" dirty="0" err="1"/>
              <a:t>to</a:t>
            </a:r>
            <a:r>
              <a:rPr lang="de-DE" dirty="0"/>
              <a:t> </a:t>
            </a:r>
            <a:r>
              <a:rPr lang="de-DE" dirty="0" err="1"/>
              <a:t>instructions</a:t>
            </a:r>
            <a:endParaRPr lang="de-DE" dirty="0"/>
          </a:p>
          <a:p>
            <a:r>
              <a:rPr lang="de-DE" dirty="0" err="1"/>
              <a:t>To</a:t>
            </a:r>
            <a:r>
              <a:rPr lang="de-DE" dirty="0"/>
              <a:t> </a:t>
            </a:r>
            <a:r>
              <a:rPr lang="de-DE" dirty="0" err="1"/>
              <a:t>use</a:t>
            </a:r>
            <a:r>
              <a:rPr lang="de-DE" dirty="0"/>
              <a:t> </a:t>
            </a:r>
            <a:r>
              <a:rPr lang="de-DE" dirty="0" err="1"/>
              <a:t>only</a:t>
            </a:r>
            <a:r>
              <a:rPr lang="de-DE" dirty="0"/>
              <a:t> relevant </a:t>
            </a:r>
            <a:r>
              <a:rPr lang="de-DE" dirty="0" err="1"/>
              <a:t>data</a:t>
            </a:r>
            <a:r>
              <a:rPr lang="de-DE" dirty="0"/>
              <a:t> for AI-systems</a:t>
            </a:r>
          </a:p>
          <a:p>
            <a:r>
              <a:rPr lang="de-DE" dirty="0" err="1"/>
              <a:t>To</a:t>
            </a:r>
            <a:r>
              <a:rPr lang="de-DE" dirty="0"/>
              <a:t> monitor AI-system </a:t>
            </a:r>
            <a:r>
              <a:rPr lang="de-DE" dirty="0" err="1"/>
              <a:t>regularly</a:t>
            </a:r>
            <a:r>
              <a:rPr lang="de-DE" dirty="0"/>
              <a:t> and report </a:t>
            </a:r>
            <a:r>
              <a:rPr lang="de-DE" dirty="0" err="1"/>
              <a:t>incidences</a:t>
            </a:r>
            <a:r>
              <a:rPr lang="de-DE" dirty="0"/>
              <a:t> etc. </a:t>
            </a:r>
            <a:r>
              <a:rPr lang="de-DE" dirty="0" err="1"/>
              <a:t>to</a:t>
            </a:r>
            <a:r>
              <a:rPr lang="de-DE" dirty="0"/>
              <a:t> </a:t>
            </a:r>
            <a:r>
              <a:rPr lang="de-DE" dirty="0" err="1"/>
              <a:t>providers</a:t>
            </a:r>
            <a:r>
              <a:rPr lang="de-DE" dirty="0"/>
              <a:t> </a:t>
            </a:r>
            <a:r>
              <a:rPr lang="de-DE" dirty="0" err="1"/>
              <a:t>or</a:t>
            </a:r>
            <a:r>
              <a:rPr lang="de-DE" dirty="0"/>
              <a:t> </a:t>
            </a:r>
            <a:r>
              <a:rPr lang="de-DE" dirty="0" err="1"/>
              <a:t>distributors</a:t>
            </a:r>
            <a:endParaRPr lang="de-DE" dirty="0"/>
          </a:p>
          <a:p>
            <a:r>
              <a:rPr lang="de-DE" dirty="0" err="1"/>
              <a:t>To</a:t>
            </a:r>
            <a:r>
              <a:rPr lang="de-DE" dirty="0"/>
              <a:t> </a:t>
            </a:r>
            <a:r>
              <a:rPr lang="de-DE" dirty="0" err="1"/>
              <a:t>keep</a:t>
            </a:r>
            <a:r>
              <a:rPr lang="de-DE" dirty="0"/>
              <a:t> log-files</a:t>
            </a:r>
          </a:p>
          <a:p>
            <a:endParaRPr lang="de-DE" dirty="0"/>
          </a:p>
        </p:txBody>
      </p:sp>
      <p:sp>
        <p:nvSpPr>
          <p:cNvPr id="4" name="Datumsplatzhalter 3">
            <a:extLst>
              <a:ext uri="{FF2B5EF4-FFF2-40B4-BE49-F238E27FC236}">
                <a16:creationId xmlns:a16="http://schemas.microsoft.com/office/drawing/2014/main" id="{0D1FDE96-CB5A-44F4-BD55-E6E6FDE8D4A7}"/>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2426216320"/>
      </p:ext>
    </p:extLst>
  </p:cSld>
  <p:clrMapOvr>
    <a:masterClrMapping/>
  </p:clrMapOvr>
  <p:transition spd="slow">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C82A6-E17A-4D5D-963B-D6A61B9193D4}"/>
              </a:ext>
            </a:extLst>
          </p:cNvPr>
          <p:cNvSpPr>
            <a:spLocks noGrp="1"/>
          </p:cNvSpPr>
          <p:nvPr>
            <p:ph type="title"/>
          </p:nvPr>
        </p:nvSpPr>
        <p:spPr/>
        <p:txBody>
          <a:bodyPr/>
          <a:lstStyle/>
          <a:p>
            <a:r>
              <a:rPr lang="de-DE" dirty="0" err="1"/>
              <a:t>Conformity</a:t>
            </a:r>
            <a:r>
              <a:rPr lang="de-DE" dirty="0"/>
              <a:t> </a:t>
            </a:r>
            <a:r>
              <a:rPr lang="de-DE" dirty="0" err="1"/>
              <a:t>procedures</a:t>
            </a:r>
            <a:endParaRPr lang="de-DE" dirty="0"/>
          </a:p>
        </p:txBody>
      </p:sp>
      <p:sp>
        <p:nvSpPr>
          <p:cNvPr id="3" name="Inhaltsplatzhalter 2">
            <a:extLst>
              <a:ext uri="{FF2B5EF4-FFF2-40B4-BE49-F238E27FC236}">
                <a16:creationId xmlns:a16="http://schemas.microsoft.com/office/drawing/2014/main" id="{B6026AAB-39DB-4A11-BB48-2E9A494C533C}"/>
              </a:ext>
            </a:extLst>
          </p:cNvPr>
          <p:cNvSpPr>
            <a:spLocks noGrp="1"/>
          </p:cNvSpPr>
          <p:nvPr>
            <p:ph idx="1"/>
          </p:nvPr>
        </p:nvSpPr>
        <p:spPr>
          <a:xfrm>
            <a:off x="611188" y="2205038"/>
            <a:ext cx="8353425" cy="3887787"/>
          </a:xfrm>
        </p:spPr>
        <p:txBody>
          <a:bodyPr>
            <a:normAutofit fontScale="70000" lnSpcReduction="20000"/>
          </a:bodyPr>
          <a:lstStyle/>
          <a:p>
            <a:r>
              <a:rPr lang="de-DE" dirty="0"/>
              <a:t>General </a:t>
            </a:r>
            <a:r>
              <a:rPr lang="de-DE" dirty="0" err="1"/>
              <a:t>principle</a:t>
            </a:r>
            <a:r>
              <a:rPr lang="de-DE" dirty="0"/>
              <a:t> like in </a:t>
            </a:r>
            <a:r>
              <a:rPr lang="de-DE" dirty="0" err="1"/>
              <a:t>product</a:t>
            </a:r>
            <a:r>
              <a:rPr lang="de-DE" dirty="0"/>
              <a:t> </a:t>
            </a:r>
            <a:r>
              <a:rPr lang="de-DE" dirty="0" err="1"/>
              <a:t>safety</a:t>
            </a:r>
            <a:r>
              <a:rPr lang="de-DE" dirty="0"/>
              <a:t>: </a:t>
            </a:r>
            <a:r>
              <a:rPr lang="de-DE" dirty="0" err="1"/>
              <a:t>assumption</a:t>
            </a:r>
            <a:r>
              <a:rPr lang="de-DE" dirty="0"/>
              <a:t> of </a:t>
            </a:r>
            <a:r>
              <a:rPr lang="de-DE" dirty="0" err="1"/>
              <a:t>compliance</a:t>
            </a:r>
            <a:r>
              <a:rPr lang="de-DE" dirty="0"/>
              <a:t> </a:t>
            </a:r>
            <a:r>
              <a:rPr lang="de-DE" dirty="0" err="1"/>
              <a:t>with</a:t>
            </a:r>
            <a:r>
              <a:rPr lang="de-DE" dirty="0"/>
              <a:t> </a:t>
            </a:r>
            <a:r>
              <a:rPr lang="de-DE" dirty="0" err="1"/>
              <a:t>requirements</a:t>
            </a:r>
            <a:r>
              <a:rPr lang="de-DE" dirty="0"/>
              <a:t> of AI-</a:t>
            </a:r>
            <a:r>
              <a:rPr lang="de-DE" dirty="0" err="1"/>
              <a:t>act</a:t>
            </a:r>
            <a:r>
              <a:rPr lang="de-DE" dirty="0"/>
              <a:t> </a:t>
            </a:r>
            <a:r>
              <a:rPr lang="de-DE" dirty="0" err="1"/>
              <a:t>if</a:t>
            </a:r>
            <a:r>
              <a:rPr lang="de-DE" dirty="0"/>
              <a:t> </a:t>
            </a:r>
            <a:r>
              <a:rPr lang="de-DE" dirty="0" err="1"/>
              <a:t>provider</a:t>
            </a:r>
            <a:r>
              <a:rPr lang="de-DE" dirty="0"/>
              <a:t> </a:t>
            </a:r>
            <a:r>
              <a:rPr lang="de-DE" dirty="0" err="1"/>
              <a:t>complies</a:t>
            </a:r>
            <a:r>
              <a:rPr lang="de-DE" dirty="0"/>
              <a:t> </a:t>
            </a:r>
            <a:r>
              <a:rPr lang="de-DE" dirty="0" err="1"/>
              <a:t>with</a:t>
            </a:r>
            <a:r>
              <a:rPr lang="de-DE" dirty="0"/>
              <a:t> </a:t>
            </a:r>
            <a:r>
              <a:rPr lang="de-DE" dirty="0" err="1"/>
              <a:t>harmonized</a:t>
            </a:r>
            <a:r>
              <a:rPr lang="de-DE" dirty="0"/>
              <a:t> </a:t>
            </a:r>
            <a:r>
              <a:rPr lang="de-DE" dirty="0" err="1"/>
              <a:t>technical</a:t>
            </a:r>
            <a:r>
              <a:rPr lang="de-DE" dirty="0"/>
              <a:t> </a:t>
            </a:r>
            <a:r>
              <a:rPr lang="de-DE" dirty="0" err="1"/>
              <a:t>standards</a:t>
            </a:r>
            <a:r>
              <a:rPr lang="de-DE" dirty="0"/>
              <a:t> and/</a:t>
            </a:r>
            <a:r>
              <a:rPr lang="de-DE" dirty="0" err="1"/>
              <a:t>or</a:t>
            </a:r>
            <a:r>
              <a:rPr lang="de-DE" dirty="0"/>
              <a:t> </a:t>
            </a:r>
            <a:r>
              <a:rPr lang="de-DE" dirty="0" err="1"/>
              <a:t>common</a:t>
            </a:r>
            <a:r>
              <a:rPr lang="de-DE" dirty="0"/>
              <a:t> </a:t>
            </a:r>
            <a:r>
              <a:rPr lang="de-DE" dirty="0" err="1"/>
              <a:t>specifications</a:t>
            </a:r>
            <a:r>
              <a:rPr lang="de-DE" dirty="0"/>
              <a:t> </a:t>
            </a:r>
            <a:r>
              <a:rPr lang="de-DE" dirty="0" err="1"/>
              <a:t>adopted</a:t>
            </a:r>
            <a:r>
              <a:rPr lang="de-DE" dirty="0"/>
              <a:t> </a:t>
            </a:r>
            <a:r>
              <a:rPr lang="de-DE" dirty="0" err="1"/>
              <a:t>by</a:t>
            </a:r>
            <a:r>
              <a:rPr lang="de-DE" dirty="0"/>
              <a:t> </a:t>
            </a:r>
            <a:r>
              <a:rPr lang="de-DE" dirty="0" err="1"/>
              <a:t>the</a:t>
            </a:r>
            <a:r>
              <a:rPr lang="de-DE" dirty="0"/>
              <a:t> EU-</a:t>
            </a:r>
            <a:r>
              <a:rPr lang="de-DE" dirty="0" err="1"/>
              <a:t>commission</a:t>
            </a:r>
            <a:r>
              <a:rPr lang="de-DE" dirty="0"/>
              <a:t>, Art. 40 et seq. AI-</a:t>
            </a:r>
            <a:r>
              <a:rPr lang="de-DE" dirty="0" err="1"/>
              <a:t>act</a:t>
            </a:r>
            <a:endParaRPr lang="de-DE" dirty="0"/>
          </a:p>
          <a:p>
            <a:r>
              <a:rPr lang="de-DE" dirty="0" err="1"/>
              <a:t>No</a:t>
            </a:r>
            <a:r>
              <a:rPr lang="de-DE" dirty="0"/>
              <a:t> formal </a:t>
            </a:r>
            <a:r>
              <a:rPr lang="de-DE" dirty="0" err="1"/>
              <a:t>admission</a:t>
            </a:r>
            <a:r>
              <a:rPr lang="de-DE" dirty="0"/>
              <a:t> </a:t>
            </a:r>
            <a:r>
              <a:rPr lang="de-DE" dirty="0" err="1"/>
              <a:t>act</a:t>
            </a:r>
            <a:r>
              <a:rPr lang="de-DE" dirty="0"/>
              <a:t> </a:t>
            </a:r>
            <a:r>
              <a:rPr lang="de-DE" dirty="0" err="1"/>
              <a:t>necessary</a:t>
            </a:r>
            <a:r>
              <a:rPr lang="de-DE" dirty="0"/>
              <a:t>, </a:t>
            </a:r>
            <a:r>
              <a:rPr lang="de-DE" dirty="0" err="1"/>
              <a:t>only</a:t>
            </a:r>
            <a:r>
              <a:rPr lang="de-DE" dirty="0"/>
              <a:t> </a:t>
            </a:r>
            <a:r>
              <a:rPr lang="de-DE" dirty="0" err="1"/>
              <a:t>registration</a:t>
            </a:r>
            <a:r>
              <a:rPr lang="de-DE" dirty="0"/>
              <a:t> in EU-</a:t>
            </a:r>
            <a:r>
              <a:rPr lang="de-DE" dirty="0" err="1"/>
              <a:t>database</a:t>
            </a:r>
            <a:r>
              <a:rPr lang="de-DE" dirty="0"/>
              <a:t> – </a:t>
            </a:r>
            <a:r>
              <a:rPr lang="de-DE" dirty="0" err="1"/>
              <a:t>hence</a:t>
            </a:r>
            <a:r>
              <a:rPr lang="de-DE" dirty="0"/>
              <a:t>, ex-post </a:t>
            </a:r>
            <a:r>
              <a:rPr lang="de-DE" dirty="0" err="1"/>
              <a:t>control</a:t>
            </a:r>
            <a:endParaRPr lang="de-DE" dirty="0"/>
          </a:p>
          <a:p>
            <a:r>
              <a:rPr lang="de-DE" dirty="0"/>
              <a:t>First group </a:t>
            </a:r>
            <a:r>
              <a:rPr lang="de-DE" dirty="0" err="1"/>
              <a:t>concerns</a:t>
            </a:r>
            <a:r>
              <a:rPr lang="de-DE" dirty="0"/>
              <a:t> </a:t>
            </a:r>
            <a:r>
              <a:rPr lang="de-DE" dirty="0" err="1"/>
              <a:t>corresponding</a:t>
            </a:r>
            <a:r>
              <a:rPr lang="de-DE" dirty="0"/>
              <a:t> </a:t>
            </a:r>
            <a:r>
              <a:rPr lang="de-DE" dirty="0" err="1"/>
              <a:t>conformity</a:t>
            </a:r>
            <a:r>
              <a:rPr lang="de-DE" dirty="0"/>
              <a:t> </a:t>
            </a:r>
            <a:r>
              <a:rPr lang="de-DE" dirty="0" err="1"/>
              <a:t>procedures</a:t>
            </a:r>
            <a:r>
              <a:rPr lang="de-DE" dirty="0"/>
              <a:t> of </a:t>
            </a:r>
            <a:r>
              <a:rPr lang="de-DE" dirty="0" err="1"/>
              <a:t>products</a:t>
            </a:r>
            <a:r>
              <a:rPr lang="de-DE" dirty="0"/>
              <a:t> – </a:t>
            </a:r>
            <a:r>
              <a:rPr lang="de-DE" dirty="0" err="1"/>
              <a:t>here</a:t>
            </a:r>
            <a:r>
              <a:rPr lang="de-DE" dirty="0"/>
              <a:t> </a:t>
            </a:r>
            <a:r>
              <a:rPr lang="de-DE" dirty="0" err="1"/>
              <a:t>certification</a:t>
            </a:r>
            <a:r>
              <a:rPr lang="de-DE" dirty="0"/>
              <a:t> </a:t>
            </a:r>
            <a:r>
              <a:rPr lang="de-DE" dirty="0" err="1"/>
              <a:t>body</a:t>
            </a:r>
            <a:r>
              <a:rPr lang="de-DE" dirty="0"/>
              <a:t> </a:t>
            </a:r>
            <a:r>
              <a:rPr lang="de-DE" dirty="0" err="1"/>
              <a:t>required</a:t>
            </a:r>
            <a:endParaRPr lang="de-DE" dirty="0"/>
          </a:p>
          <a:p>
            <a:r>
              <a:rPr lang="de-DE" dirty="0"/>
              <a:t>Second group </a:t>
            </a:r>
            <a:r>
              <a:rPr lang="de-DE" dirty="0" err="1"/>
              <a:t>concerns</a:t>
            </a:r>
            <a:r>
              <a:rPr lang="de-DE" dirty="0"/>
              <a:t> stand-</a:t>
            </a:r>
            <a:r>
              <a:rPr lang="de-DE" dirty="0" err="1"/>
              <a:t>alone</a:t>
            </a:r>
            <a:r>
              <a:rPr lang="de-DE" dirty="0"/>
              <a:t> AI-systems: hier </a:t>
            </a:r>
            <a:r>
              <a:rPr lang="de-DE" dirty="0" err="1"/>
              <a:t>only</a:t>
            </a:r>
            <a:r>
              <a:rPr lang="de-DE" dirty="0"/>
              <a:t> internal </a:t>
            </a:r>
            <a:r>
              <a:rPr lang="de-DE" dirty="0" err="1"/>
              <a:t>control</a:t>
            </a:r>
            <a:r>
              <a:rPr lang="de-DE" dirty="0"/>
              <a:t> of </a:t>
            </a:r>
            <a:r>
              <a:rPr lang="de-DE" dirty="0" err="1"/>
              <a:t>risk</a:t>
            </a:r>
            <a:r>
              <a:rPr lang="de-DE" dirty="0"/>
              <a:t>- and </a:t>
            </a:r>
            <a:r>
              <a:rPr lang="de-DE" dirty="0" err="1"/>
              <a:t>qualitymanagementsystems</a:t>
            </a:r>
            <a:r>
              <a:rPr lang="de-DE" dirty="0"/>
              <a:t> </a:t>
            </a:r>
            <a:r>
              <a:rPr lang="de-DE" dirty="0" err="1"/>
              <a:t>are</a:t>
            </a:r>
            <a:r>
              <a:rPr lang="de-DE" dirty="0"/>
              <a:t> </a:t>
            </a:r>
            <a:r>
              <a:rPr lang="de-DE" dirty="0" err="1"/>
              <a:t>sufficient</a:t>
            </a:r>
            <a:r>
              <a:rPr lang="de-DE" dirty="0"/>
              <a:t>, </a:t>
            </a:r>
            <a:r>
              <a:rPr lang="de-DE" dirty="0" err="1"/>
              <a:t>no</a:t>
            </a:r>
            <a:r>
              <a:rPr lang="de-DE" dirty="0"/>
              <a:t> </a:t>
            </a:r>
            <a:r>
              <a:rPr lang="de-DE" dirty="0" err="1"/>
              <a:t>certification</a:t>
            </a:r>
            <a:r>
              <a:rPr lang="de-DE" dirty="0"/>
              <a:t> </a:t>
            </a:r>
            <a:r>
              <a:rPr lang="de-DE" dirty="0" err="1"/>
              <a:t>body</a:t>
            </a:r>
            <a:r>
              <a:rPr lang="de-DE" dirty="0"/>
              <a:t> </a:t>
            </a:r>
            <a:r>
              <a:rPr lang="de-DE" dirty="0" err="1"/>
              <a:t>required</a:t>
            </a:r>
            <a:endParaRPr lang="de-DE" dirty="0"/>
          </a:p>
          <a:p>
            <a:r>
              <a:rPr lang="de-DE" dirty="0" err="1"/>
              <a:t>Modification</a:t>
            </a:r>
            <a:r>
              <a:rPr lang="de-DE" dirty="0"/>
              <a:t> of AI-systems due </a:t>
            </a:r>
            <a:r>
              <a:rPr lang="de-DE" dirty="0" err="1"/>
              <a:t>to</a:t>
            </a:r>
            <a:r>
              <a:rPr lang="de-DE" dirty="0"/>
              <a:t> </a:t>
            </a:r>
            <a:r>
              <a:rPr lang="de-DE" dirty="0" err="1"/>
              <a:t>self</a:t>
            </a:r>
            <a:r>
              <a:rPr lang="de-DE" dirty="0"/>
              <a:t> </a:t>
            </a:r>
            <a:r>
              <a:rPr lang="de-DE" dirty="0" err="1"/>
              <a:t>learning</a:t>
            </a:r>
            <a:r>
              <a:rPr lang="de-DE" dirty="0"/>
              <a:t> </a:t>
            </a:r>
            <a:r>
              <a:rPr lang="de-DE" dirty="0" err="1"/>
              <a:t>does</a:t>
            </a:r>
            <a:r>
              <a:rPr lang="de-DE" dirty="0"/>
              <a:t> not </a:t>
            </a:r>
            <a:r>
              <a:rPr lang="de-DE" dirty="0" err="1"/>
              <a:t>require</a:t>
            </a:r>
            <a:r>
              <a:rPr lang="de-DE" dirty="0"/>
              <a:t> a </a:t>
            </a:r>
            <a:r>
              <a:rPr lang="de-DE" dirty="0" err="1"/>
              <a:t>new</a:t>
            </a:r>
            <a:r>
              <a:rPr lang="de-DE" dirty="0"/>
              <a:t> </a:t>
            </a:r>
            <a:r>
              <a:rPr lang="de-DE" dirty="0" err="1"/>
              <a:t>certification</a:t>
            </a:r>
            <a:r>
              <a:rPr lang="de-DE" dirty="0"/>
              <a:t> </a:t>
            </a:r>
            <a:r>
              <a:rPr lang="de-DE" dirty="0" err="1"/>
              <a:t>procedure</a:t>
            </a:r>
            <a:endParaRPr lang="de-DE" dirty="0"/>
          </a:p>
        </p:txBody>
      </p:sp>
      <p:sp>
        <p:nvSpPr>
          <p:cNvPr id="4" name="Datumsplatzhalter 3">
            <a:extLst>
              <a:ext uri="{FF2B5EF4-FFF2-40B4-BE49-F238E27FC236}">
                <a16:creationId xmlns:a16="http://schemas.microsoft.com/office/drawing/2014/main" id="{B534C39D-5146-4054-82A5-E61026700B56}"/>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3017073093"/>
      </p:ext>
    </p:extLst>
  </p:cSld>
  <p:clrMapOvr>
    <a:masterClrMapping/>
  </p:clrMapOvr>
  <p:transition spd="slow">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9CEE8-C061-43F1-B3F1-6131543DD73A}"/>
              </a:ext>
            </a:extLst>
          </p:cNvPr>
          <p:cNvSpPr>
            <a:spLocks noGrp="1"/>
          </p:cNvSpPr>
          <p:nvPr>
            <p:ph type="title"/>
          </p:nvPr>
        </p:nvSpPr>
        <p:spPr/>
        <p:txBody>
          <a:bodyPr/>
          <a:lstStyle/>
          <a:p>
            <a:r>
              <a:rPr lang="de-DE" dirty="0" err="1"/>
              <a:t>Regulatory</a:t>
            </a:r>
            <a:r>
              <a:rPr lang="de-DE" dirty="0"/>
              <a:t> </a:t>
            </a:r>
            <a:r>
              <a:rPr lang="de-DE" dirty="0" err="1"/>
              <a:t>sandboxes</a:t>
            </a:r>
            <a:endParaRPr lang="de-DE" dirty="0"/>
          </a:p>
        </p:txBody>
      </p:sp>
      <p:sp>
        <p:nvSpPr>
          <p:cNvPr id="3" name="Inhaltsplatzhalter 2">
            <a:extLst>
              <a:ext uri="{FF2B5EF4-FFF2-40B4-BE49-F238E27FC236}">
                <a16:creationId xmlns:a16="http://schemas.microsoft.com/office/drawing/2014/main" id="{DBD4A979-AD93-468E-B373-108CEB7BF1F5}"/>
              </a:ext>
            </a:extLst>
          </p:cNvPr>
          <p:cNvSpPr>
            <a:spLocks noGrp="1"/>
          </p:cNvSpPr>
          <p:nvPr>
            <p:ph idx="1"/>
          </p:nvPr>
        </p:nvSpPr>
        <p:spPr>
          <a:xfrm>
            <a:off x="611188" y="2205038"/>
            <a:ext cx="8353425" cy="3887787"/>
          </a:xfrm>
        </p:spPr>
        <p:txBody>
          <a:bodyPr>
            <a:normAutofit fontScale="85000" lnSpcReduction="10000"/>
          </a:bodyPr>
          <a:lstStyle/>
          <a:p>
            <a:r>
              <a:rPr lang="de-DE" dirty="0"/>
              <a:t>Art. 53 AI-</a:t>
            </a:r>
            <a:r>
              <a:rPr lang="de-DE" dirty="0" err="1"/>
              <a:t>act</a:t>
            </a:r>
            <a:r>
              <a:rPr lang="de-DE" dirty="0"/>
              <a:t>: </a:t>
            </a:r>
            <a:r>
              <a:rPr lang="de-DE" dirty="0" err="1"/>
              <a:t>controlled</a:t>
            </a:r>
            <a:r>
              <a:rPr lang="de-DE" dirty="0"/>
              <a:t> </a:t>
            </a:r>
            <a:r>
              <a:rPr lang="de-DE" dirty="0" err="1"/>
              <a:t>environment</a:t>
            </a:r>
            <a:r>
              <a:rPr lang="de-DE" dirty="0"/>
              <a:t> for </a:t>
            </a:r>
            <a:r>
              <a:rPr lang="de-DE" dirty="0" err="1"/>
              <a:t>testing</a:t>
            </a:r>
            <a:r>
              <a:rPr lang="de-DE" dirty="0"/>
              <a:t> and </a:t>
            </a:r>
            <a:r>
              <a:rPr lang="de-DE" dirty="0" err="1"/>
              <a:t>development</a:t>
            </a:r>
            <a:r>
              <a:rPr lang="de-DE" dirty="0"/>
              <a:t> of AI</a:t>
            </a:r>
          </a:p>
          <a:p>
            <a:r>
              <a:rPr lang="de-DE" dirty="0" err="1"/>
              <a:t>Unclear</a:t>
            </a:r>
            <a:r>
              <a:rPr lang="de-DE" dirty="0"/>
              <a:t> still </a:t>
            </a:r>
            <a:r>
              <a:rPr lang="de-DE" dirty="0" err="1"/>
              <a:t>the</a:t>
            </a:r>
            <a:r>
              <a:rPr lang="de-DE" dirty="0"/>
              <a:t> </a:t>
            </a:r>
            <a:r>
              <a:rPr lang="de-DE" dirty="0" err="1"/>
              <a:t>extent</a:t>
            </a:r>
            <a:r>
              <a:rPr lang="de-DE" dirty="0"/>
              <a:t> of </a:t>
            </a:r>
            <a:r>
              <a:rPr lang="de-DE" dirty="0" err="1"/>
              <a:t>relaxing</a:t>
            </a:r>
            <a:r>
              <a:rPr lang="de-DE" dirty="0"/>
              <a:t> </a:t>
            </a:r>
            <a:r>
              <a:rPr lang="de-DE" dirty="0" err="1"/>
              <a:t>requirements</a:t>
            </a:r>
            <a:r>
              <a:rPr lang="de-DE" dirty="0"/>
              <a:t> for AI in </a:t>
            </a:r>
            <a:r>
              <a:rPr lang="de-DE" dirty="0" err="1"/>
              <a:t>sandboxes</a:t>
            </a:r>
            <a:endParaRPr lang="de-DE" dirty="0"/>
          </a:p>
          <a:p>
            <a:r>
              <a:rPr lang="de-DE" dirty="0" err="1"/>
              <a:t>Liability</a:t>
            </a:r>
            <a:r>
              <a:rPr lang="de-DE" dirty="0"/>
              <a:t> </a:t>
            </a:r>
            <a:r>
              <a:rPr lang="de-DE" dirty="0" err="1"/>
              <a:t>left</a:t>
            </a:r>
            <a:r>
              <a:rPr lang="de-DE" dirty="0"/>
              <a:t> </a:t>
            </a:r>
            <a:r>
              <a:rPr lang="de-DE" dirty="0" err="1"/>
              <a:t>untouched</a:t>
            </a:r>
            <a:r>
              <a:rPr lang="de-DE" dirty="0"/>
              <a:t> Art. 53 (4) AI-Act</a:t>
            </a:r>
          </a:p>
          <a:p>
            <a:r>
              <a:rPr lang="de-DE" dirty="0"/>
              <a:t>Data </a:t>
            </a:r>
            <a:r>
              <a:rPr lang="de-DE" dirty="0" err="1"/>
              <a:t>protection</a:t>
            </a:r>
            <a:r>
              <a:rPr lang="de-DE" dirty="0"/>
              <a:t> </a:t>
            </a:r>
            <a:r>
              <a:rPr lang="de-DE" dirty="0" err="1"/>
              <a:t>to</a:t>
            </a:r>
            <a:r>
              <a:rPr lang="de-DE" dirty="0"/>
              <a:t> a </a:t>
            </a:r>
            <a:r>
              <a:rPr lang="de-DE" dirty="0" err="1"/>
              <a:t>certain</a:t>
            </a:r>
            <a:r>
              <a:rPr lang="de-DE" dirty="0"/>
              <a:t> </a:t>
            </a:r>
            <a:r>
              <a:rPr lang="de-DE" dirty="0" err="1"/>
              <a:t>extent</a:t>
            </a:r>
            <a:r>
              <a:rPr lang="de-DE" dirty="0"/>
              <a:t> </a:t>
            </a:r>
            <a:r>
              <a:rPr lang="de-DE" dirty="0" err="1"/>
              <a:t>lowered</a:t>
            </a:r>
            <a:r>
              <a:rPr lang="de-DE" dirty="0"/>
              <a:t>, Art. 54 AI-</a:t>
            </a:r>
            <a:r>
              <a:rPr lang="de-DE" dirty="0" err="1"/>
              <a:t>act</a:t>
            </a:r>
            <a:r>
              <a:rPr lang="de-DE" dirty="0"/>
              <a:t>, </a:t>
            </a:r>
            <a:r>
              <a:rPr lang="de-DE" dirty="0" err="1"/>
              <a:t>regarding</a:t>
            </a:r>
            <a:r>
              <a:rPr lang="de-DE" dirty="0"/>
              <a:t> </a:t>
            </a:r>
            <a:r>
              <a:rPr lang="de-DE" dirty="0" err="1"/>
              <a:t>principle</a:t>
            </a:r>
            <a:r>
              <a:rPr lang="de-DE" dirty="0"/>
              <a:t> of </a:t>
            </a:r>
            <a:r>
              <a:rPr lang="de-DE" dirty="0" err="1"/>
              <a:t>purpose-bound</a:t>
            </a:r>
            <a:r>
              <a:rPr lang="de-DE" dirty="0"/>
              <a:t> – </a:t>
            </a:r>
            <a:r>
              <a:rPr lang="de-DE" dirty="0" err="1"/>
              <a:t>however</a:t>
            </a:r>
            <a:r>
              <a:rPr lang="de-DE" dirty="0"/>
              <a:t>, </a:t>
            </a:r>
            <a:r>
              <a:rPr lang="de-DE" dirty="0" err="1"/>
              <a:t>only</a:t>
            </a:r>
            <a:r>
              <a:rPr lang="de-DE" dirty="0"/>
              <a:t> for </a:t>
            </a:r>
            <a:r>
              <a:rPr lang="de-DE" dirty="0" err="1"/>
              <a:t>certain</a:t>
            </a:r>
            <a:r>
              <a:rPr lang="de-DE" dirty="0"/>
              <a:t> AI-systems, </a:t>
            </a:r>
            <a:r>
              <a:rPr lang="de-DE" dirty="0" err="1"/>
              <a:t>serving</a:t>
            </a:r>
            <a:r>
              <a:rPr lang="de-DE" dirty="0"/>
              <a:t> </a:t>
            </a:r>
            <a:r>
              <a:rPr lang="de-DE" dirty="0" err="1"/>
              <a:t>purposes</a:t>
            </a:r>
            <a:r>
              <a:rPr lang="de-DE" dirty="0"/>
              <a:t> of </a:t>
            </a:r>
            <a:r>
              <a:rPr lang="de-DE" dirty="0" err="1"/>
              <a:t>criminal</a:t>
            </a:r>
            <a:r>
              <a:rPr lang="de-DE" dirty="0"/>
              <a:t> </a:t>
            </a:r>
            <a:r>
              <a:rPr lang="de-DE" dirty="0" err="1"/>
              <a:t>investigation</a:t>
            </a:r>
            <a:r>
              <a:rPr lang="de-DE" dirty="0"/>
              <a:t> and law </a:t>
            </a:r>
            <a:r>
              <a:rPr lang="de-DE" dirty="0" err="1"/>
              <a:t>enforcement</a:t>
            </a:r>
            <a:r>
              <a:rPr lang="de-DE" dirty="0"/>
              <a:t>, </a:t>
            </a:r>
            <a:r>
              <a:rPr lang="de-DE" dirty="0" err="1"/>
              <a:t>or</a:t>
            </a:r>
            <a:r>
              <a:rPr lang="de-DE" dirty="0"/>
              <a:t> public </a:t>
            </a:r>
            <a:r>
              <a:rPr lang="de-DE" dirty="0" err="1"/>
              <a:t>health</a:t>
            </a:r>
            <a:r>
              <a:rPr lang="de-DE" dirty="0"/>
              <a:t>, </a:t>
            </a:r>
            <a:r>
              <a:rPr lang="de-DE" dirty="0" err="1"/>
              <a:t>or</a:t>
            </a:r>
            <a:r>
              <a:rPr lang="de-DE" dirty="0"/>
              <a:t> public </a:t>
            </a:r>
            <a:r>
              <a:rPr lang="de-DE" dirty="0" err="1"/>
              <a:t>security</a:t>
            </a:r>
            <a:endParaRPr lang="de-DE" dirty="0"/>
          </a:p>
        </p:txBody>
      </p:sp>
      <p:sp>
        <p:nvSpPr>
          <p:cNvPr id="4" name="Datumsplatzhalter 3">
            <a:extLst>
              <a:ext uri="{FF2B5EF4-FFF2-40B4-BE49-F238E27FC236}">
                <a16:creationId xmlns:a16="http://schemas.microsoft.com/office/drawing/2014/main" id="{141BA2E6-3ECB-41D4-8558-40CE295472F3}"/>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2869708516"/>
      </p:ext>
    </p:extLst>
  </p:cSld>
  <p:clrMapOvr>
    <a:masterClrMapping/>
  </p:clrMapOvr>
  <p:transition spd="slow">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ED54B-EA7E-4896-B50D-B8089237FB97}"/>
              </a:ext>
            </a:extLst>
          </p:cNvPr>
          <p:cNvSpPr>
            <a:spLocks noGrp="1"/>
          </p:cNvSpPr>
          <p:nvPr>
            <p:ph type="title"/>
          </p:nvPr>
        </p:nvSpPr>
        <p:spPr/>
        <p:txBody>
          <a:bodyPr/>
          <a:lstStyle/>
          <a:p>
            <a:r>
              <a:rPr lang="de-DE" dirty="0"/>
              <a:t>Codes of </a:t>
            </a:r>
            <a:r>
              <a:rPr lang="de-DE" dirty="0" err="1"/>
              <a:t>conduct</a:t>
            </a:r>
            <a:endParaRPr lang="de-DE" dirty="0"/>
          </a:p>
        </p:txBody>
      </p:sp>
      <p:sp>
        <p:nvSpPr>
          <p:cNvPr id="3" name="Inhaltsplatzhalter 2">
            <a:extLst>
              <a:ext uri="{FF2B5EF4-FFF2-40B4-BE49-F238E27FC236}">
                <a16:creationId xmlns:a16="http://schemas.microsoft.com/office/drawing/2014/main" id="{E8254572-C30C-4A10-BFE8-DC2CF9681EA4}"/>
              </a:ext>
            </a:extLst>
          </p:cNvPr>
          <p:cNvSpPr>
            <a:spLocks noGrp="1"/>
          </p:cNvSpPr>
          <p:nvPr>
            <p:ph idx="1"/>
          </p:nvPr>
        </p:nvSpPr>
        <p:spPr>
          <a:xfrm>
            <a:off x="1043608" y="2205038"/>
            <a:ext cx="7921005" cy="3887787"/>
          </a:xfrm>
        </p:spPr>
        <p:txBody>
          <a:bodyPr/>
          <a:lstStyle/>
          <a:p>
            <a:r>
              <a:rPr lang="de-DE" dirty="0"/>
              <a:t>Art 69 AI-</a:t>
            </a:r>
            <a:r>
              <a:rPr lang="de-DE" dirty="0" err="1"/>
              <a:t>act</a:t>
            </a:r>
            <a:r>
              <a:rPr lang="de-DE" dirty="0"/>
              <a:t>: on </a:t>
            </a:r>
            <a:r>
              <a:rPr lang="de-DE" dirty="0" err="1"/>
              <a:t>voluntary</a:t>
            </a:r>
            <a:r>
              <a:rPr lang="de-DE" dirty="0"/>
              <a:t> </a:t>
            </a:r>
            <a:r>
              <a:rPr lang="de-DE" dirty="0" err="1"/>
              <a:t>basis</a:t>
            </a:r>
            <a:r>
              <a:rPr lang="de-DE" dirty="0"/>
              <a:t> </a:t>
            </a:r>
            <a:r>
              <a:rPr lang="de-DE" dirty="0" err="1"/>
              <a:t>providers</a:t>
            </a:r>
            <a:r>
              <a:rPr lang="de-DE" dirty="0"/>
              <a:t> of non-high-</a:t>
            </a:r>
            <a:r>
              <a:rPr lang="de-DE" dirty="0" err="1"/>
              <a:t>risk</a:t>
            </a:r>
            <a:r>
              <a:rPr lang="de-DE" dirty="0"/>
              <a:t>-AI </a:t>
            </a:r>
            <a:r>
              <a:rPr lang="de-DE" dirty="0" err="1"/>
              <a:t>systems</a:t>
            </a:r>
            <a:r>
              <a:rPr lang="de-DE" dirty="0"/>
              <a:t> </a:t>
            </a:r>
            <a:r>
              <a:rPr lang="de-DE" dirty="0" err="1"/>
              <a:t>may</a:t>
            </a:r>
            <a:r>
              <a:rPr lang="de-DE" dirty="0"/>
              <a:t> </a:t>
            </a:r>
            <a:r>
              <a:rPr lang="de-DE" dirty="0" err="1"/>
              <a:t>establish</a:t>
            </a:r>
            <a:r>
              <a:rPr lang="de-DE" dirty="0"/>
              <a:t> </a:t>
            </a:r>
            <a:r>
              <a:rPr lang="de-DE" dirty="0" err="1"/>
              <a:t>codes</a:t>
            </a:r>
            <a:r>
              <a:rPr lang="de-DE" dirty="0"/>
              <a:t> of </a:t>
            </a:r>
            <a:r>
              <a:rPr lang="de-DE" dirty="0" err="1"/>
              <a:t>conduct</a:t>
            </a:r>
            <a:r>
              <a:rPr lang="de-DE" dirty="0"/>
              <a:t> </a:t>
            </a:r>
            <a:r>
              <a:rPr lang="de-DE" dirty="0" err="1"/>
              <a:t>that</a:t>
            </a:r>
            <a:r>
              <a:rPr lang="de-DE" dirty="0"/>
              <a:t> </a:t>
            </a:r>
            <a:r>
              <a:rPr lang="de-DE" dirty="0" err="1"/>
              <a:t>reflect</a:t>
            </a:r>
            <a:r>
              <a:rPr lang="de-DE" dirty="0"/>
              <a:t> </a:t>
            </a:r>
            <a:r>
              <a:rPr lang="de-DE" dirty="0" err="1"/>
              <a:t>the</a:t>
            </a:r>
            <a:r>
              <a:rPr lang="de-DE" dirty="0"/>
              <a:t> </a:t>
            </a:r>
            <a:r>
              <a:rPr lang="de-DE" dirty="0" err="1"/>
              <a:t>requirements</a:t>
            </a:r>
            <a:r>
              <a:rPr lang="de-DE" dirty="0"/>
              <a:t> for high-</a:t>
            </a:r>
            <a:r>
              <a:rPr lang="de-DE" dirty="0" err="1"/>
              <a:t>risk</a:t>
            </a:r>
            <a:r>
              <a:rPr lang="de-DE" dirty="0"/>
              <a:t>-AI </a:t>
            </a:r>
            <a:r>
              <a:rPr lang="de-DE" dirty="0" err="1"/>
              <a:t>systems</a:t>
            </a:r>
            <a:endParaRPr lang="de-DE" dirty="0"/>
          </a:p>
          <a:p>
            <a:r>
              <a:rPr lang="de-DE" dirty="0" err="1"/>
              <a:t>However</a:t>
            </a:r>
            <a:r>
              <a:rPr lang="de-DE" dirty="0"/>
              <a:t>, </a:t>
            </a:r>
            <a:r>
              <a:rPr lang="de-DE" dirty="0" err="1"/>
              <a:t>no</a:t>
            </a:r>
            <a:r>
              <a:rPr lang="de-DE" dirty="0"/>
              <a:t> real legal </a:t>
            </a:r>
            <a:r>
              <a:rPr lang="de-DE" dirty="0" err="1"/>
              <a:t>effect</a:t>
            </a:r>
            <a:r>
              <a:rPr lang="de-DE" dirty="0"/>
              <a:t> of </a:t>
            </a:r>
            <a:r>
              <a:rPr lang="de-DE" dirty="0" err="1"/>
              <a:t>codes</a:t>
            </a:r>
            <a:r>
              <a:rPr lang="de-DE" dirty="0"/>
              <a:t> of </a:t>
            </a:r>
            <a:r>
              <a:rPr lang="de-DE" dirty="0" err="1"/>
              <a:t>conduct</a:t>
            </a:r>
            <a:r>
              <a:rPr lang="de-DE" dirty="0"/>
              <a:t> (in </a:t>
            </a:r>
            <a:r>
              <a:rPr lang="de-DE" dirty="0" err="1"/>
              <a:t>contrast</a:t>
            </a:r>
            <a:r>
              <a:rPr lang="de-DE" dirty="0"/>
              <a:t> </a:t>
            </a:r>
            <a:r>
              <a:rPr lang="de-DE" dirty="0" err="1"/>
              <a:t>to</a:t>
            </a:r>
            <a:r>
              <a:rPr lang="de-DE" dirty="0"/>
              <a:t> GDPR)</a:t>
            </a:r>
          </a:p>
        </p:txBody>
      </p:sp>
      <p:sp>
        <p:nvSpPr>
          <p:cNvPr id="4" name="Datumsplatzhalter 3">
            <a:extLst>
              <a:ext uri="{FF2B5EF4-FFF2-40B4-BE49-F238E27FC236}">
                <a16:creationId xmlns:a16="http://schemas.microsoft.com/office/drawing/2014/main" id="{7C1EFF1C-9304-40EB-A76A-7CE138BB9F05}"/>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2384451268"/>
      </p:ext>
    </p:extLst>
  </p:cSld>
  <p:clrMapOvr>
    <a:masterClrMapping/>
  </p:clrMapOvr>
  <p:transition spd="slow">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18AF0-73B5-4CEF-9FC7-7379BA2620A8}"/>
              </a:ext>
            </a:extLst>
          </p:cNvPr>
          <p:cNvSpPr>
            <a:spLocks noGrp="1"/>
          </p:cNvSpPr>
          <p:nvPr>
            <p:ph type="title"/>
          </p:nvPr>
        </p:nvSpPr>
        <p:spPr/>
        <p:txBody>
          <a:bodyPr/>
          <a:lstStyle/>
          <a:p>
            <a:r>
              <a:rPr lang="de-DE" dirty="0"/>
              <a:t>After-</a:t>
            </a:r>
            <a:r>
              <a:rPr lang="de-DE" dirty="0" err="1"/>
              <a:t>sale</a:t>
            </a:r>
            <a:r>
              <a:rPr lang="de-DE" dirty="0"/>
              <a:t> </a:t>
            </a:r>
            <a:r>
              <a:rPr lang="de-DE" dirty="0" err="1"/>
              <a:t>market</a:t>
            </a:r>
            <a:r>
              <a:rPr lang="de-DE" dirty="0"/>
              <a:t> </a:t>
            </a:r>
            <a:r>
              <a:rPr lang="de-DE" dirty="0" err="1"/>
              <a:t>surveillance</a:t>
            </a:r>
            <a:endParaRPr lang="de-DE" dirty="0"/>
          </a:p>
        </p:txBody>
      </p:sp>
      <p:sp>
        <p:nvSpPr>
          <p:cNvPr id="3" name="Inhaltsplatzhalter 2">
            <a:extLst>
              <a:ext uri="{FF2B5EF4-FFF2-40B4-BE49-F238E27FC236}">
                <a16:creationId xmlns:a16="http://schemas.microsoft.com/office/drawing/2014/main" id="{67A9850D-4E9F-4FF8-A54C-5AADEA5A2B0E}"/>
              </a:ext>
            </a:extLst>
          </p:cNvPr>
          <p:cNvSpPr>
            <a:spLocks noGrp="1"/>
          </p:cNvSpPr>
          <p:nvPr>
            <p:ph idx="1"/>
          </p:nvPr>
        </p:nvSpPr>
        <p:spPr>
          <a:xfrm>
            <a:off x="611188" y="2205038"/>
            <a:ext cx="8353425" cy="3887787"/>
          </a:xfrm>
        </p:spPr>
        <p:txBody>
          <a:bodyPr>
            <a:normAutofit fontScale="92500"/>
          </a:bodyPr>
          <a:lstStyle/>
          <a:p>
            <a:r>
              <a:rPr lang="de-DE" dirty="0"/>
              <a:t>Art. 61 AI-</a:t>
            </a:r>
            <a:r>
              <a:rPr lang="de-DE" dirty="0" err="1"/>
              <a:t>act</a:t>
            </a:r>
            <a:r>
              <a:rPr lang="de-DE" dirty="0"/>
              <a:t>: strong </a:t>
            </a:r>
            <a:r>
              <a:rPr lang="de-DE" dirty="0" err="1"/>
              <a:t>obligations</a:t>
            </a:r>
            <a:r>
              <a:rPr lang="de-DE" dirty="0"/>
              <a:t> for </a:t>
            </a:r>
            <a:r>
              <a:rPr lang="de-DE" dirty="0" err="1"/>
              <a:t>market</a:t>
            </a:r>
            <a:r>
              <a:rPr lang="de-DE" dirty="0"/>
              <a:t> </a:t>
            </a:r>
            <a:r>
              <a:rPr lang="de-DE" dirty="0" err="1"/>
              <a:t>surveillance</a:t>
            </a:r>
            <a:endParaRPr lang="de-DE" dirty="0"/>
          </a:p>
          <a:p>
            <a:r>
              <a:rPr lang="de-DE" dirty="0"/>
              <a:t>Art. 62 AI-</a:t>
            </a:r>
            <a:r>
              <a:rPr lang="de-DE" dirty="0" err="1"/>
              <a:t>act</a:t>
            </a:r>
            <a:r>
              <a:rPr lang="de-DE" dirty="0"/>
              <a:t>: </a:t>
            </a:r>
            <a:r>
              <a:rPr lang="de-DE" dirty="0" err="1"/>
              <a:t>obligation</a:t>
            </a:r>
            <a:r>
              <a:rPr lang="de-DE" dirty="0"/>
              <a:t> </a:t>
            </a:r>
            <a:r>
              <a:rPr lang="de-DE" dirty="0" err="1"/>
              <a:t>to</a:t>
            </a:r>
            <a:r>
              <a:rPr lang="de-DE" dirty="0"/>
              <a:t> </a:t>
            </a:r>
            <a:r>
              <a:rPr lang="de-DE" dirty="0" err="1"/>
              <a:t>notify</a:t>
            </a:r>
            <a:r>
              <a:rPr lang="de-DE" dirty="0"/>
              <a:t> </a:t>
            </a:r>
            <a:r>
              <a:rPr lang="de-DE" dirty="0" err="1"/>
              <a:t>market</a:t>
            </a:r>
            <a:r>
              <a:rPr lang="de-DE" dirty="0"/>
              <a:t> </a:t>
            </a:r>
            <a:r>
              <a:rPr lang="de-DE" dirty="0" err="1"/>
              <a:t>surveillance</a:t>
            </a:r>
            <a:r>
              <a:rPr lang="de-DE" dirty="0"/>
              <a:t> </a:t>
            </a:r>
            <a:r>
              <a:rPr lang="de-DE" dirty="0" err="1"/>
              <a:t>authority</a:t>
            </a:r>
            <a:r>
              <a:rPr lang="de-DE" dirty="0"/>
              <a:t> </a:t>
            </a:r>
            <a:r>
              <a:rPr lang="de-DE" dirty="0" err="1"/>
              <a:t>cases</a:t>
            </a:r>
            <a:r>
              <a:rPr lang="de-DE" dirty="0"/>
              <a:t> of </a:t>
            </a:r>
            <a:r>
              <a:rPr lang="de-DE" dirty="0" err="1"/>
              <a:t>serious</a:t>
            </a:r>
            <a:r>
              <a:rPr lang="de-DE" dirty="0"/>
              <a:t> </a:t>
            </a:r>
            <a:r>
              <a:rPr lang="de-DE" dirty="0" err="1"/>
              <a:t>incidences</a:t>
            </a:r>
            <a:r>
              <a:rPr lang="de-DE" dirty="0"/>
              <a:t> </a:t>
            </a:r>
            <a:r>
              <a:rPr lang="de-DE" dirty="0" err="1"/>
              <a:t>or</a:t>
            </a:r>
            <a:r>
              <a:rPr lang="de-DE" dirty="0"/>
              <a:t> </a:t>
            </a:r>
            <a:r>
              <a:rPr lang="de-DE" dirty="0" err="1"/>
              <a:t>malfunctions</a:t>
            </a:r>
            <a:r>
              <a:rPr lang="de-DE" dirty="0"/>
              <a:t>, </a:t>
            </a:r>
            <a:r>
              <a:rPr lang="de-DE" dirty="0" err="1"/>
              <a:t>however</a:t>
            </a:r>
            <a:r>
              <a:rPr lang="de-DE" dirty="0"/>
              <a:t>, </a:t>
            </a:r>
            <a:r>
              <a:rPr lang="de-DE" dirty="0" err="1"/>
              <a:t>only</a:t>
            </a:r>
            <a:r>
              <a:rPr lang="de-DE" dirty="0"/>
              <a:t> </a:t>
            </a:r>
            <a:r>
              <a:rPr lang="de-DE" dirty="0" err="1"/>
              <a:t>if</a:t>
            </a:r>
            <a:r>
              <a:rPr lang="de-DE" dirty="0"/>
              <a:t> fundamental </a:t>
            </a:r>
            <a:r>
              <a:rPr lang="de-DE" dirty="0" err="1"/>
              <a:t>rights</a:t>
            </a:r>
            <a:r>
              <a:rPr lang="de-DE" dirty="0"/>
              <a:t> </a:t>
            </a:r>
            <a:r>
              <a:rPr lang="de-DE" dirty="0" err="1"/>
              <a:t>are</a:t>
            </a:r>
            <a:r>
              <a:rPr lang="de-DE" dirty="0"/>
              <a:t> </a:t>
            </a:r>
            <a:r>
              <a:rPr lang="de-DE" dirty="0" err="1"/>
              <a:t>affected</a:t>
            </a:r>
            <a:endParaRPr lang="de-DE" dirty="0"/>
          </a:p>
          <a:p>
            <a:r>
              <a:rPr lang="de-DE" dirty="0"/>
              <a:t>Art. 63 AI-</a:t>
            </a:r>
            <a:r>
              <a:rPr lang="de-DE" dirty="0" err="1"/>
              <a:t>act</a:t>
            </a:r>
            <a:r>
              <a:rPr lang="de-DE" dirty="0"/>
              <a:t>: </a:t>
            </a:r>
            <a:r>
              <a:rPr lang="de-DE" dirty="0" err="1"/>
              <a:t>enabling</a:t>
            </a:r>
            <a:r>
              <a:rPr lang="de-DE" dirty="0"/>
              <a:t> </a:t>
            </a:r>
            <a:r>
              <a:rPr lang="de-DE" dirty="0" err="1"/>
              <a:t>market</a:t>
            </a:r>
            <a:r>
              <a:rPr lang="de-DE" dirty="0"/>
              <a:t> </a:t>
            </a:r>
            <a:r>
              <a:rPr lang="de-DE" dirty="0" err="1"/>
              <a:t>surveillance</a:t>
            </a:r>
            <a:r>
              <a:rPr lang="de-DE" dirty="0"/>
              <a:t> </a:t>
            </a:r>
            <a:r>
              <a:rPr lang="de-DE" dirty="0" err="1"/>
              <a:t>authorities</a:t>
            </a:r>
            <a:r>
              <a:rPr lang="de-DE" dirty="0"/>
              <a:t> </a:t>
            </a:r>
            <a:r>
              <a:rPr lang="de-DE" dirty="0" err="1"/>
              <a:t>to</a:t>
            </a:r>
            <a:r>
              <a:rPr lang="de-DE" dirty="0"/>
              <a:t> </a:t>
            </a:r>
            <a:r>
              <a:rPr lang="de-DE" dirty="0" err="1"/>
              <a:t>have</a:t>
            </a:r>
            <a:r>
              <a:rPr lang="de-DE" dirty="0"/>
              <a:t> </a:t>
            </a:r>
            <a:r>
              <a:rPr lang="de-DE" dirty="0" err="1"/>
              <a:t>access</a:t>
            </a:r>
            <a:r>
              <a:rPr lang="de-DE" dirty="0"/>
              <a:t> </a:t>
            </a:r>
            <a:r>
              <a:rPr lang="de-DE" dirty="0" err="1"/>
              <a:t>to</a:t>
            </a:r>
            <a:r>
              <a:rPr lang="de-DE" dirty="0"/>
              <a:t> all </a:t>
            </a:r>
            <a:r>
              <a:rPr lang="de-DE" dirty="0" err="1"/>
              <a:t>training</a:t>
            </a:r>
            <a:r>
              <a:rPr lang="de-DE" dirty="0"/>
              <a:t> etc. </a:t>
            </a:r>
            <a:r>
              <a:rPr lang="de-DE" dirty="0" err="1"/>
              <a:t>data</a:t>
            </a:r>
            <a:r>
              <a:rPr lang="de-DE" dirty="0"/>
              <a:t> via remote </a:t>
            </a:r>
            <a:r>
              <a:rPr lang="de-DE" dirty="0" err="1"/>
              <a:t>access</a:t>
            </a:r>
            <a:r>
              <a:rPr lang="de-DE" dirty="0"/>
              <a:t>, also </a:t>
            </a:r>
            <a:r>
              <a:rPr lang="de-DE" dirty="0" err="1"/>
              <a:t>to</a:t>
            </a:r>
            <a:r>
              <a:rPr lang="de-DE" dirty="0"/>
              <a:t> source </a:t>
            </a:r>
            <a:r>
              <a:rPr lang="de-DE" dirty="0" err="1"/>
              <a:t>codes</a:t>
            </a:r>
            <a:r>
              <a:rPr lang="de-DE" dirty="0"/>
              <a:t> of AI-systems</a:t>
            </a:r>
          </a:p>
        </p:txBody>
      </p:sp>
      <p:sp>
        <p:nvSpPr>
          <p:cNvPr id="4" name="Datumsplatzhalter 3">
            <a:extLst>
              <a:ext uri="{FF2B5EF4-FFF2-40B4-BE49-F238E27FC236}">
                <a16:creationId xmlns:a16="http://schemas.microsoft.com/office/drawing/2014/main" id="{16F68AAA-97D1-4FC9-B420-6E64E13ABA90}"/>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2889473922"/>
      </p:ext>
    </p:extLst>
  </p:cSld>
  <p:clrMapOvr>
    <a:masterClrMapping/>
  </p:clrMapOvr>
  <p:transition spd="slow">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A292F-DF83-4B00-9BF4-FD824AB2EFE3}"/>
              </a:ext>
            </a:extLst>
          </p:cNvPr>
          <p:cNvSpPr>
            <a:spLocks noGrp="1"/>
          </p:cNvSpPr>
          <p:nvPr>
            <p:ph type="title"/>
          </p:nvPr>
        </p:nvSpPr>
        <p:spPr/>
        <p:txBody>
          <a:bodyPr/>
          <a:lstStyle/>
          <a:p>
            <a:r>
              <a:rPr lang="de-DE" dirty="0" err="1"/>
              <a:t>Penalties</a:t>
            </a:r>
            <a:r>
              <a:rPr lang="de-DE" dirty="0"/>
              <a:t>; </a:t>
            </a:r>
            <a:r>
              <a:rPr lang="de-DE" dirty="0" err="1"/>
              <a:t>relationship</a:t>
            </a:r>
            <a:r>
              <a:rPr lang="de-DE" dirty="0"/>
              <a:t> </a:t>
            </a:r>
            <a:r>
              <a:rPr lang="de-DE" dirty="0" err="1"/>
              <a:t>to</a:t>
            </a:r>
            <a:r>
              <a:rPr lang="de-DE" dirty="0"/>
              <a:t> </a:t>
            </a:r>
            <a:r>
              <a:rPr lang="de-DE" dirty="0" err="1"/>
              <a:t>civil</a:t>
            </a:r>
            <a:r>
              <a:rPr lang="de-DE" dirty="0"/>
              <a:t> </a:t>
            </a:r>
            <a:r>
              <a:rPr lang="de-DE" dirty="0" err="1"/>
              <a:t>liability</a:t>
            </a:r>
            <a:endParaRPr lang="de-DE" dirty="0"/>
          </a:p>
        </p:txBody>
      </p:sp>
      <p:sp>
        <p:nvSpPr>
          <p:cNvPr id="3" name="Inhaltsplatzhalter 2">
            <a:extLst>
              <a:ext uri="{FF2B5EF4-FFF2-40B4-BE49-F238E27FC236}">
                <a16:creationId xmlns:a16="http://schemas.microsoft.com/office/drawing/2014/main" id="{6015B908-E3BD-4DC3-8035-16FF72441DF2}"/>
              </a:ext>
            </a:extLst>
          </p:cNvPr>
          <p:cNvSpPr>
            <a:spLocks noGrp="1"/>
          </p:cNvSpPr>
          <p:nvPr>
            <p:ph idx="1"/>
          </p:nvPr>
        </p:nvSpPr>
        <p:spPr>
          <a:xfrm>
            <a:off x="539552" y="2205038"/>
            <a:ext cx="8425061" cy="3887787"/>
          </a:xfrm>
        </p:spPr>
        <p:txBody>
          <a:bodyPr>
            <a:normAutofit lnSpcReduction="10000"/>
          </a:bodyPr>
          <a:lstStyle/>
          <a:p>
            <a:r>
              <a:rPr lang="de-DE" dirty="0"/>
              <a:t>Art. 74 AI-</a:t>
            </a:r>
            <a:r>
              <a:rPr lang="de-DE" dirty="0" err="1"/>
              <a:t>act</a:t>
            </a:r>
            <a:r>
              <a:rPr lang="de-DE" dirty="0"/>
              <a:t> </a:t>
            </a:r>
            <a:r>
              <a:rPr lang="de-DE" dirty="0" err="1"/>
              <a:t>regarding</a:t>
            </a:r>
            <a:r>
              <a:rPr lang="de-DE" dirty="0"/>
              <a:t> </a:t>
            </a:r>
            <a:r>
              <a:rPr lang="de-DE" dirty="0" err="1"/>
              <a:t>penalties</a:t>
            </a:r>
            <a:r>
              <a:rPr lang="de-DE" dirty="0"/>
              <a:t>:</a:t>
            </a:r>
          </a:p>
          <a:p>
            <a:pPr lvl="1"/>
            <a:r>
              <a:rPr lang="de-DE" dirty="0"/>
              <a:t>In </a:t>
            </a:r>
            <a:r>
              <a:rPr lang="de-DE" dirty="0" err="1"/>
              <a:t>case</a:t>
            </a:r>
            <a:r>
              <a:rPr lang="de-DE" dirty="0"/>
              <a:t> of </a:t>
            </a:r>
            <a:r>
              <a:rPr lang="de-DE" dirty="0" err="1"/>
              <a:t>infringements</a:t>
            </a:r>
            <a:r>
              <a:rPr lang="de-DE" dirty="0"/>
              <a:t> of </a:t>
            </a:r>
            <a:r>
              <a:rPr lang="de-DE" dirty="0" err="1"/>
              <a:t>general</a:t>
            </a:r>
            <a:r>
              <a:rPr lang="de-DE" dirty="0"/>
              <a:t> </a:t>
            </a:r>
            <a:r>
              <a:rPr lang="de-DE" dirty="0" err="1"/>
              <a:t>prohibitions</a:t>
            </a:r>
            <a:r>
              <a:rPr lang="de-DE" dirty="0"/>
              <a:t> and </a:t>
            </a:r>
            <a:r>
              <a:rPr lang="de-DE" dirty="0" err="1"/>
              <a:t>data</a:t>
            </a:r>
            <a:r>
              <a:rPr lang="de-DE" dirty="0"/>
              <a:t> </a:t>
            </a:r>
            <a:r>
              <a:rPr lang="de-DE" dirty="0" err="1"/>
              <a:t>governance</a:t>
            </a:r>
            <a:r>
              <a:rPr lang="de-DE" dirty="0"/>
              <a:t> </a:t>
            </a:r>
            <a:r>
              <a:rPr lang="de-DE" dirty="0" err="1"/>
              <a:t>up</a:t>
            </a:r>
            <a:r>
              <a:rPr lang="de-DE" dirty="0"/>
              <a:t> </a:t>
            </a:r>
            <a:r>
              <a:rPr lang="de-DE" dirty="0" err="1"/>
              <a:t>to</a:t>
            </a:r>
            <a:r>
              <a:rPr lang="de-DE" dirty="0"/>
              <a:t> 6% of annual global </a:t>
            </a:r>
            <a:r>
              <a:rPr lang="de-DE" dirty="0" err="1"/>
              <a:t>turnover</a:t>
            </a:r>
            <a:endParaRPr lang="de-DE" dirty="0"/>
          </a:p>
          <a:p>
            <a:pPr lvl="1"/>
            <a:r>
              <a:rPr lang="de-DE" dirty="0"/>
              <a:t>In all </a:t>
            </a:r>
            <a:r>
              <a:rPr lang="de-DE" dirty="0" err="1"/>
              <a:t>other</a:t>
            </a:r>
            <a:r>
              <a:rPr lang="de-DE" dirty="0"/>
              <a:t> </a:t>
            </a:r>
            <a:r>
              <a:rPr lang="de-DE" dirty="0" err="1"/>
              <a:t>cases</a:t>
            </a:r>
            <a:r>
              <a:rPr lang="de-DE" dirty="0"/>
              <a:t> 4% of annual global </a:t>
            </a:r>
            <a:r>
              <a:rPr lang="de-DE" dirty="0" err="1"/>
              <a:t>turnover</a:t>
            </a:r>
            <a:endParaRPr lang="de-DE" dirty="0"/>
          </a:p>
          <a:p>
            <a:r>
              <a:rPr lang="de-DE" dirty="0" err="1"/>
              <a:t>No</a:t>
            </a:r>
            <a:r>
              <a:rPr lang="de-DE" dirty="0"/>
              <a:t> </a:t>
            </a:r>
            <a:r>
              <a:rPr lang="de-DE" dirty="0" err="1"/>
              <a:t>direct</a:t>
            </a:r>
            <a:r>
              <a:rPr lang="de-DE" dirty="0"/>
              <a:t> </a:t>
            </a:r>
            <a:r>
              <a:rPr lang="de-DE" dirty="0" err="1"/>
              <a:t>impact</a:t>
            </a:r>
            <a:r>
              <a:rPr lang="de-DE" dirty="0"/>
              <a:t> on </a:t>
            </a:r>
            <a:r>
              <a:rPr lang="de-DE" dirty="0" err="1"/>
              <a:t>civil</a:t>
            </a:r>
            <a:r>
              <a:rPr lang="de-DE" dirty="0"/>
              <a:t> </a:t>
            </a:r>
            <a:r>
              <a:rPr lang="de-DE" dirty="0" err="1"/>
              <a:t>liability</a:t>
            </a:r>
            <a:r>
              <a:rPr lang="de-DE" dirty="0"/>
              <a:t> – </a:t>
            </a:r>
            <a:r>
              <a:rPr lang="de-DE" dirty="0" err="1"/>
              <a:t>however</a:t>
            </a:r>
            <a:r>
              <a:rPr lang="de-DE" dirty="0"/>
              <a:t>, </a:t>
            </a:r>
            <a:r>
              <a:rPr lang="de-DE" dirty="0" err="1"/>
              <a:t>by</a:t>
            </a:r>
            <a:r>
              <a:rPr lang="de-DE" dirty="0"/>
              <a:t> </a:t>
            </a:r>
            <a:r>
              <a:rPr lang="de-DE" b="1" u="sng" dirty="0"/>
              <a:t>national tort law </a:t>
            </a:r>
            <a:r>
              <a:rPr lang="de-DE" dirty="0" err="1"/>
              <a:t>some</a:t>
            </a:r>
            <a:r>
              <a:rPr lang="de-DE" dirty="0"/>
              <a:t> </a:t>
            </a:r>
            <a:r>
              <a:rPr lang="de-DE" dirty="0" err="1"/>
              <a:t>effects</a:t>
            </a:r>
            <a:r>
              <a:rPr lang="de-DE" dirty="0"/>
              <a:t> </a:t>
            </a:r>
            <a:r>
              <a:rPr lang="de-DE" dirty="0" err="1"/>
              <a:t>can</a:t>
            </a:r>
            <a:r>
              <a:rPr lang="de-DE" dirty="0"/>
              <a:t> </a:t>
            </a:r>
            <a:r>
              <a:rPr lang="de-DE" dirty="0" err="1"/>
              <a:t>be</a:t>
            </a:r>
            <a:r>
              <a:rPr lang="de-DE" dirty="0"/>
              <a:t> </a:t>
            </a:r>
            <a:r>
              <a:rPr lang="de-DE" dirty="0" err="1"/>
              <a:t>expected</a:t>
            </a:r>
            <a:r>
              <a:rPr lang="de-DE" dirty="0"/>
              <a:t> </a:t>
            </a:r>
            <a:r>
              <a:rPr lang="de-DE" dirty="0" err="1"/>
              <a:t>as</a:t>
            </a:r>
            <a:r>
              <a:rPr lang="de-DE" dirty="0"/>
              <a:t> </a:t>
            </a:r>
            <a:r>
              <a:rPr lang="de-DE" dirty="0" err="1"/>
              <a:t>the</a:t>
            </a:r>
            <a:r>
              <a:rPr lang="de-DE" dirty="0"/>
              <a:t> AI-</a:t>
            </a:r>
            <a:r>
              <a:rPr lang="de-DE" dirty="0" err="1"/>
              <a:t>act</a:t>
            </a:r>
            <a:r>
              <a:rPr lang="de-DE" dirty="0"/>
              <a:t> </a:t>
            </a:r>
            <a:r>
              <a:rPr lang="de-DE" dirty="0" err="1"/>
              <a:t>formulates</a:t>
            </a:r>
            <a:r>
              <a:rPr lang="de-DE" dirty="0"/>
              <a:t> </a:t>
            </a:r>
            <a:r>
              <a:rPr lang="de-DE" dirty="0" err="1"/>
              <a:t>basic</a:t>
            </a:r>
            <a:r>
              <a:rPr lang="de-DE" dirty="0"/>
              <a:t> </a:t>
            </a:r>
            <a:r>
              <a:rPr lang="de-DE" dirty="0" err="1"/>
              <a:t>duties</a:t>
            </a:r>
            <a:r>
              <a:rPr lang="de-DE" dirty="0"/>
              <a:t> </a:t>
            </a:r>
            <a:r>
              <a:rPr lang="de-DE" dirty="0" err="1"/>
              <a:t>concerning</a:t>
            </a:r>
            <a:r>
              <a:rPr lang="de-DE" dirty="0"/>
              <a:t> design and </a:t>
            </a:r>
            <a:r>
              <a:rPr lang="de-DE" dirty="0" err="1"/>
              <a:t>obligations</a:t>
            </a:r>
            <a:r>
              <a:rPr lang="de-DE" dirty="0"/>
              <a:t> of </a:t>
            </a:r>
            <a:r>
              <a:rPr lang="de-DE" dirty="0" err="1"/>
              <a:t>providers</a:t>
            </a:r>
            <a:endParaRPr lang="de-DE" dirty="0"/>
          </a:p>
        </p:txBody>
      </p:sp>
      <p:sp>
        <p:nvSpPr>
          <p:cNvPr id="4" name="Datumsplatzhalter 3">
            <a:extLst>
              <a:ext uri="{FF2B5EF4-FFF2-40B4-BE49-F238E27FC236}">
                <a16:creationId xmlns:a16="http://schemas.microsoft.com/office/drawing/2014/main" id="{A69DA073-9FDB-42AF-8C95-7114C6F57C37}"/>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129497106"/>
      </p:ext>
    </p:extLst>
  </p:cSld>
  <p:clrMapOvr>
    <a:masterClrMapping/>
  </p:clrMapOvr>
  <p:transition spd="slow">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DD710-EE55-41F2-A3E3-C27C8687146F}"/>
              </a:ext>
            </a:extLst>
          </p:cNvPr>
          <p:cNvSpPr>
            <a:spLocks noGrp="1"/>
          </p:cNvSpPr>
          <p:nvPr>
            <p:ph type="title"/>
          </p:nvPr>
        </p:nvSpPr>
        <p:spPr/>
        <p:txBody>
          <a:bodyPr/>
          <a:lstStyle/>
          <a:p>
            <a:r>
              <a:rPr lang="de-DE" dirty="0" err="1"/>
              <a:t>Criticism</a:t>
            </a:r>
            <a:endParaRPr lang="de-DE" dirty="0"/>
          </a:p>
        </p:txBody>
      </p:sp>
      <p:sp>
        <p:nvSpPr>
          <p:cNvPr id="3" name="Inhaltsplatzhalter 2">
            <a:extLst>
              <a:ext uri="{FF2B5EF4-FFF2-40B4-BE49-F238E27FC236}">
                <a16:creationId xmlns:a16="http://schemas.microsoft.com/office/drawing/2014/main" id="{CF1E8863-2B24-4A40-BAC2-D326FBE5703C}"/>
              </a:ext>
            </a:extLst>
          </p:cNvPr>
          <p:cNvSpPr>
            <a:spLocks noGrp="1"/>
          </p:cNvSpPr>
          <p:nvPr>
            <p:ph idx="1"/>
          </p:nvPr>
        </p:nvSpPr>
        <p:spPr>
          <a:xfrm>
            <a:off x="611188" y="2205038"/>
            <a:ext cx="8353425" cy="3887787"/>
          </a:xfrm>
        </p:spPr>
        <p:txBody>
          <a:bodyPr>
            <a:normAutofit fontScale="70000" lnSpcReduction="20000"/>
          </a:bodyPr>
          <a:lstStyle/>
          <a:p>
            <a:r>
              <a:rPr lang="de-DE" dirty="0"/>
              <a:t>Definition </a:t>
            </a:r>
            <a:r>
              <a:rPr lang="de-DE" dirty="0" err="1"/>
              <a:t>of</a:t>
            </a:r>
            <a:r>
              <a:rPr lang="de-DE" dirty="0"/>
              <a:t> AI </a:t>
            </a:r>
            <a:r>
              <a:rPr lang="de-DE" dirty="0" err="1"/>
              <a:t>too</a:t>
            </a:r>
            <a:r>
              <a:rPr lang="de-DE" dirty="0"/>
              <a:t> </a:t>
            </a:r>
            <a:r>
              <a:rPr lang="de-DE" dirty="0" err="1"/>
              <a:t>broad</a:t>
            </a:r>
            <a:endParaRPr lang="de-DE" dirty="0"/>
          </a:p>
          <a:p>
            <a:r>
              <a:rPr lang="de-DE" dirty="0" err="1"/>
              <a:t>Vagueness</a:t>
            </a:r>
            <a:r>
              <a:rPr lang="de-DE" dirty="0"/>
              <a:t> </a:t>
            </a:r>
            <a:r>
              <a:rPr lang="de-DE" dirty="0" err="1"/>
              <a:t>concerning</a:t>
            </a:r>
            <a:r>
              <a:rPr lang="de-DE" dirty="0"/>
              <a:t> high-</a:t>
            </a:r>
            <a:r>
              <a:rPr lang="de-DE" dirty="0" err="1"/>
              <a:t>risk</a:t>
            </a:r>
            <a:r>
              <a:rPr lang="de-DE" dirty="0"/>
              <a:t> AI </a:t>
            </a:r>
            <a:r>
              <a:rPr lang="de-DE" dirty="0" err="1"/>
              <a:t>systems</a:t>
            </a:r>
            <a:endParaRPr lang="de-DE" dirty="0"/>
          </a:p>
          <a:p>
            <a:r>
              <a:rPr lang="de-DE" dirty="0" err="1"/>
              <a:t>Sketchy</a:t>
            </a:r>
            <a:r>
              <a:rPr lang="de-DE" dirty="0"/>
              <a:t> and </a:t>
            </a:r>
            <a:r>
              <a:rPr lang="de-DE" dirty="0" err="1"/>
              <a:t>arbitrary</a:t>
            </a:r>
            <a:r>
              <a:rPr lang="de-DE" dirty="0"/>
              <a:t> Annex III </a:t>
            </a:r>
            <a:r>
              <a:rPr lang="de-DE" dirty="0" err="1"/>
              <a:t>of</a:t>
            </a:r>
            <a:r>
              <a:rPr lang="de-DE" dirty="0"/>
              <a:t> high-</a:t>
            </a:r>
            <a:r>
              <a:rPr lang="de-DE" dirty="0" err="1"/>
              <a:t>risk</a:t>
            </a:r>
            <a:r>
              <a:rPr lang="de-DE" dirty="0"/>
              <a:t> AI </a:t>
            </a:r>
            <a:r>
              <a:rPr lang="de-DE" dirty="0" err="1"/>
              <a:t>systems</a:t>
            </a:r>
            <a:endParaRPr lang="de-DE" dirty="0"/>
          </a:p>
          <a:p>
            <a:r>
              <a:rPr lang="de-DE" dirty="0"/>
              <a:t>Prohibition </a:t>
            </a:r>
            <a:r>
              <a:rPr lang="de-DE" dirty="0" err="1"/>
              <a:t>of</a:t>
            </a:r>
            <a:r>
              <a:rPr lang="de-DE" dirty="0"/>
              <a:t> AI </a:t>
            </a:r>
            <a:r>
              <a:rPr lang="de-DE" dirty="0" err="1"/>
              <a:t>systems</a:t>
            </a:r>
            <a:r>
              <a:rPr lang="de-DE" dirty="0"/>
              <a:t> </a:t>
            </a:r>
            <a:r>
              <a:rPr lang="de-DE" dirty="0" err="1"/>
              <a:t>restricted</a:t>
            </a:r>
            <a:r>
              <a:rPr lang="de-DE" dirty="0"/>
              <a:t> </a:t>
            </a:r>
            <a:r>
              <a:rPr lang="de-DE" dirty="0" err="1"/>
              <a:t>to</a:t>
            </a:r>
            <a:r>
              <a:rPr lang="de-DE" dirty="0"/>
              <a:t> </a:t>
            </a:r>
            <a:r>
              <a:rPr lang="de-DE" dirty="0" err="1"/>
              <a:t>the</a:t>
            </a:r>
            <a:r>
              <a:rPr lang="de-DE" dirty="0"/>
              <a:t> </a:t>
            </a:r>
            <a:r>
              <a:rPr lang="de-DE" dirty="0" err="1"/>
              <a:t>public</a:t>
            </a:r>
            <a:r>
              <a:rPr lang="de-DE" dirty="0"/>
              <a:t> </a:t>
            </a:r>
            <a:r>
              <a:rPr lang="de-DE" dirty="0" err="1"/>
              <a:t>sector</a:t>
            </a:r>
            <a:r>
              <a:rPr lang="de-DE" dirty="0"/>
              <a:t>?</a:t>
            </a:r>
          </a:p>
          <a:p>
            <a:r>
              <a:rPr lang="de-DE" dirty="0" err="1"/>
              <a:t>Riskmanagementsystems</a:t>
            </a:r>
            <a:r>
              <a:rPr lang="de-DE" dirty="0"/>
              <a:t>: </a:t>
            </a:r>
            <a:r>
              <a:rPr lang="de-DE" dirty="0" err="1"/>
              <a:t>criteria</a:t>
            </a:r>
            <a:r>
              <a:rPr lang="de-DE" dirty="0"/>
              <a:t> </a:t>
            </a:r>
            <a:r>
              <a:rPr lang="de-DE" dirty="0" err="1"/>
              <a:t>are</a:t>
            </a:r>
            <a:r>
              <a:rPr lang="de-DE" dirty="0"/>
              <a:t> </a:t>
            </a:r>
            <a:r>
              <a:rPr lang="de-DE" dirty="0" err="1"/>
              <a:t>highly</a:t>
            </a:r>
            <a:r>
              <a:rPr lang="de-DE" dirty="0"/>
              <a:t> </a:t>
            </a:r>
            <a:r>
              <a:rPr lang="de-DE" dirty="0" err="1"/>
              <a:t>vague</a:t>
            </a:r>
            <a:endParaRPr lang="de-DE" dirty="0"/>
          </a:p>
          <a:p>
            <a:r>
              <a:rPr lang="de-DE" dirty="0"/>
              <a:t>Data </a:t>
            </a:r>
            <a:r>
              <a:rPr lang="de-DE" dirty="0" err="1"/>
              <a:t>Governance</a:t>
            </a:r>
            <a:r>
              <a:rPr lang="de-DE" dirty="0"/>
              <a:t>: </a:t>
            </a:r>
            <a:r>
              <a:rPr lang="de-DE" dirty="0" err="1"/>
              <a:t>unrealistic</a:t>
            </a:r>
            <a:r>
              <a:rPr lang="de-DE" dirty="0"/>
              <a:t> </a:t>
            </a:r>
            <a:r>
              <a:rPr lang="de-DE" dirty="0" err="1"/>
              <a:t>requirements</a:t>
            </a:r>
            <a:r>
              <a:rPr lang="de-DE" dirty="0"/>
              <a:t> (</a:t>
            </a:r>
            <a:r>
              <a:rPr lang="de-DE" dirty="0" err="1"/>
              <a:t>no</a:t>
            </a:r>
            <a:r>
              <a:rPr lang="de-DE" dirty="0"/>
              <a:t> faults etc.)</a:t>
            </a:r>
          </a:p>
          <a:p>
            <a:r>
              <a:rPr lang="de-DE" dirty="0"/>
              <a:t>Impact upon GDPR </a:t>
            </a:r>
            <a:r>
              <a:rPr lang="de-DE" dirty="0" err="1"/>
              <a:t>potentially</a:t>
            </a:r>
            <a:r>
              <a:rPr lang="de-DE" dirty="0"/>
              <a:t> </a:t>
            </a:r>
            <a:r>
              <a:rPr lang="de-DE" dirty="0" err="1"/>
              <a:t>too</a:t>
            </a:r>
            <a:r>
              <a:rPr lang="de-DE" dirty="0"/>
              <a:t> </a:t>
            </a:r>
            <a:r>
              <a:rPr lang="de-DE" dirty="0" err="1"/>
              <a:t>broad</a:t>
            </a:r>
            <a:r>
              <a:rPr lang="de-DE" dirty="0"/>
              <a:t> (Art. 10 AI-Act vs. Art. 9 GDPR)</a:t>
            </a:r>
          </a:p>
          <a:p>
            <a:r>
              <a:rPr lang="de-DE" dirty="0"/>
              <a:t>Human </a:t>
            </a:r>
            <a:r>
              <a:rPr lang="de-DE" dirty="0" err="1"/>
              <a:t>oversight</a:t>
            </a:r>
            <a:r>
              <a:rPr lang="de-DE" dirty="0"/>
              <a:t>: </a:t>
            </a:r>
            <a:r>
              <a:rPr lang="de-DE" dirty="0" err="1"/>
              <a:t>unrealistic</a:t>
            </a:r>
            <a:r>
              <a:rPr lang="de-DE" dirty="0"/>
              <a:t> and non-AI </a:t>
            </a:r>
            <a:r>
              <a:rPr lang="de-DE" dirty="0" err="1"/>
              <a:t>compatible</a:t>
            </a:r>
            <a:endParaRPr lang="de-DE" dirty="0"/>
          </a:p>
          <a:p>
            <a:r>
              <a:rPr lang="de-DE" dirty="0"/>
              <a:t>Obligation </a:t>
            </a:r>
            <a:r>
              <a:rPr lang="de-DE" dirty="0" err="1"/>
              <a:t>to</a:t>
            </a:r>
            <a:r>
              <a:rPr lang="de-DE" dirty="0"/>
              <a:t> </a:t>
            </a:r>
            <a:r>
              <a:rPr lang="de-DE" dirty="0" err="1"/>
              <a:t>assign</a:t>
            </a:r>
            <a:r>
              <a:rPr lang="de-DE" dirty="0"/>
              <a:t> a CE </a:t>
            </a:r>
            <a:r>
              <a:rPr lang="de-DE" dirty="0" err="1"/>
              <a:t>sign</a:t>
            </a:r>
            <a:r>
              <a:rPr lang="de-DE" dirty="0"/>
              <a:t> </a:t>
            </a:r>
            <a:r>
              <a:rPr lang="de-DE" dirty="0" err="1"/>
              <a:t>to</a:t>
            </a:r>
            <a:r>
              <a:rPr lang="de-DE" dirty="0"/>
              <a:t> </a:t>
            </a:r>
            <a:r>
              <a:rPr lang="de-DE" dirty="0" err="1"/>
              <a:t>software</a:t>
            </a:r>
            <a:r>
              <a:rPr lang="de-DE" dirty="0"/>
              <a:t> </a:t>
            </a:r>
            <a:r>
              <a:rPr lang="de-DE" dirty="0" err="1"/>
              <a:t>is</a:t>
            </a:r>
            <a:r>
              <a:rPr lang="de-DE" dirty="0"/>
              <a:t> </a:t>
            </a:r>
            <a:r>
              <a:rPr lang="de-DE" dirty="0" err="1"/>
              <a:t>unrealistic</a:t>
            </a:r>
            <a:endParaRPr lang="de-DE" dirty="0"/>
          </a:p>
          <a:p>
            <a:r>
              <a:rPr lang="de-DE" dirty="0" err="1"/>
              <a:t>Supervisory</a:t>
            </a:r>
            <a:r>
              <a:rPr lang="de-DE" dirty="0"/>
              <a:t> </a:t>
            </a:r>
            <a:r>
              <a:rPr lang="de-DE" dirty="0" err="1"/>
              <a:t>competencies</a:t>
            </a:r>
            <a:r>
              <a:rPr lang="de-DE" dirty="0"/>
              <a:t> </a:t>
            </a:r>
            <a:r>
              <a:rPr lang="de-DE" dirty="0" err="1"/>
              <a:t>sometimes</a:t>
            </a:r>
            <a:r>
              <a:rPr lang="de-DE" dirty="0"/>
              <a:t> </a:t>
            </a:r>
            <a:r>
              <a:rPr lang="de-DE" dirty="0" err="1"/>
              <a:t>unclear</a:t>
            </a:r>
            <a:r>
              <a:rPr lang="de-DE" dirty="0"/>
              <a:t> (</a:t>
            </a:r>
            <a:r>
              <a:rPr lang="de-DE" dirty="0" err="1"/>
              <a:t>financial</a:t>
            </a:r>
            <a:r>
              <a:rPr lang="de-DE" dirty="0"/>
              <a:t> </a:t>
            </a:r>
            <a:r>
              <a:rPr lang="de-DE" dirty="0" err="1"/>
              <a:t>sector</a:t>
            </a:r>
            <a:r>
              <a:rPr lang="de-DE" dirty="0"/>
              <a:t> </a:t>
            </a:r>
            <a:r>
              <a:rPr lang="de-DE" dirty="0" err="1"/>
              <a:t>vs</a:t>
            </a:r>
            <a:r>
              <a:rPr lang="de-DE" dirty="0"/>
              <a:t> </a:t>
            </a:r>
            <a:r>
              <a:rPr lang="de-DE" dirty="0" err="1"/>
              <a:t>market</a:t>
            </a:r>
            <a:r>
              <a:rPr lang="de-DE" dirty="0"/>
              <a:t> </a:t>
            </a:r>
            <a:r>
              <a:rPr lang="de-DE" dirty="0" err="1"/>
              <a:t>surveillance</a:t>
            </a:r>
            <a:r>
              <a:rPr lang="de-DE" dirty="0"/>
              <a:t> </a:t>
            </a:r>
            <a:r>
              <a:rPr lang="de-DE" dirty="0" err="1"/>
              <a:t>authorities</a:t>
            </a:r>
            <a:r>
              <a:rPr lang="de-DE" dirty="0"/>
              <a:t>)</a:t>
            </a:r>
          </a:p>
        </p:txBody>
      </p:sp>
      <p:sp>
        <p:nvSpPr>
          <p:cNvPr id="4" name="Datumsplatzhalter 3">
            <a:extLst>
              <a:ext uri="{FF2B5EF4-FFF2-40B4-BE49-F238E27FC236}">
                <a16:creationId xmlns:a16="http://schemas.microsoft.com/office/drawing/2014/main" id="{C8025783-EEBE-43AE-B9B3-01CB9CFF140B}"/>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2052816983"/>
      </p:ext>
    </p:extLst>
  </p:cSld>
  <p:clrMapOvr>
    <a:masterClrMapping/>
  </p:clrMapOvr>
  <p:transition spd="slow">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35CB9-C9C0-493A-8573-460FE8990973}"/>
              </a:ext>
            </a:extLst>
          </p:cNvPr>
          <p:cNvSpPr>
            <a:spLocks noGrp="1"/>
          </p:cNvSpPr>
          <p:nvPr>
            <p:ph type="title"/>
          </p:nvPr>
        </p:nvSpPr>
        <p:spPr/>
        <p:txBody>
          <a:bodyPr/>
          <a:lstStyle/>
          <a:p>
            <a:r>
              <a:rPr lang="de-DE" dirty="0"/>
              <a:t>Basic </a:t>
            </a:r>
            <a:r>
              <a:rPr lang="de-DE" dirty="0" err="1"/>
              <a:t>issues</a:t>
            </a:r>
            <a:r>
              <a:rPr lang="de-DE" dirty="0"/>
              <a:t> </a:t>
            </a:r>
            <a:r>
              <a:rPr lang="de-DE" dirty="0" err="1"/>
              <a:t>of</a:t>
            </a:r>
            <a:r>
              <a:rPr lang="de-DE" dirty="0"/>
              <a:t> </a:t>
            </a:r>
            <a:r>
              <a:rPr lang="de-DE" dirty="0" err="1"/>
              <a:t>liability</a:t>
            </a:r>
            <a:endParaRPr lang="de-DE" dirty="0"/>
          </a:p>
        </p:txBody>
      </p:sp>
      <p:sp>
        <p:nvSpPr>
          <p:cNvPr id="3" name="Inhaltsplatzhalter 2">
            <a:extLst>
              <a:ext uri="{FF2B5EF4-FFF2-40B4-BE49-F238E27FC236}">
                <a16:creationId xmlns:a16="http://schemas.microsoft.com/office/drawing/2014/main" id="{B72D6D9C-9932-4F58-9F67-B97B84C6ECC5}"/>
              </a:ext>
            </a:extLst>
          </p:cNvPr>
          <p:cNvSpPr>
            <a:spLocks noGrp="1"/>
          </p:cNvSpPr>
          <p:nvPr>
            <p:ph idx="1"/>
          </p:nvPr>
        </p:nvSpPr>
        <p:spPr>
          <a:xfrm>
            <a:off x="455612" y="2205038"/>
            <a:ext cx="8509001" cy="3887787"/>
          </a:xfrm>
        </p:spPr>
        <p:txBody>
          <a:bodyPr>
            <a:normAutofit fontScale="92500" lnSpcReduction="20000"/>
          </a:bodyPr>
          <a:lstStyle/>
          <a:p>
            <a:r>
              <a:rPr lang="de-DE" dirty="0" err="1"/>
              <a:t>Strict</a:t>
            </a:r>
            <a:r>
              <a:rPr lang="de-DE" dirty="0"/>
              <a:t> </a:t>
            </a:r>
            <a:r>
              <a:rPr lang="de-DE" dirty="0" err="1"/>
              <a:t>or</a:t>
            </a:r>
            <a:r>
              <a:rPr lang="de-DE" dirty="0"/>
              <a:t> </a:t>
            </a:r>
            <a:r>
              <a:rPr lang="de-DE" dirty="0" err="1"/>
              <a:t>negligence</a:t>
            </a:r>
            <a:r>
              <a:rPr lang="de-DE" dirty="0"/>
              <a:t> </a:t>
            </a:r>
            <a:r>
              <a:rPr lang="de-DE" dirty="0" err="1"/>
              <a:t>based</a:t>
            </a:r>
            <a:r>
              <a:rPr lang="de-DE" dirty="0"/>
              <a:t>? </a:t>
            </a:r>
            <a:r>
              <a:rPr lang="de-DE" dirty="0" err="1"/>
              <a:t>If</a:t>
            </a:r>
            <a:r>
              <a:rPr lang="de-DE" dirty="0"/>
              <a:t> </a:t>
            </a:r>
            <a:r>
              <a:rPr lang="de-DE" dirty="0" err="1"/>
              <a:t>strict</a:t>
            </a:r>
            <a:r>
              <a:rPr lang="de-DE" dirty="0"/>
              <a:t>, </a:t>
            </a:r>
            <a:r>
              <a:rPr lang="de-DE" dirty="0" err="1"/>
              <a:t>which</a:t>
            </a:r>
            <a:r>
              <a:rPr lang="de-DE" dirty="0"/>
              <a:t> </a:t>
            </a:r>
            <a:r>
              <a:rPr lang="de-DE" dirty="0" err="1"/>
              <a:t>applications</a:t>
            </a:r>
            <a:r>
              <a:rPr lang="de-DE" dirty="0"/>
              <a:t> </a:t>
            </a:r>
            <a:r>
              <a:rPr lang="de-DE" dirty="0" err="1"/>
              <a:t>of</a:t>
            </a:r>
            <a:r>
              <a:rPr lang="de-DE" dirty="0"/>
              <a:t> AI </a:t>
            </a:r>
            <a:r>
              <a:rPr lang="de-DE" dirty="0" err="1"/>
              <a:t>should</a:t>
            </a:r>
            <a:r>
              <a:rPr lang="de-DE" dirty="0"/>
              <a:t> </a:t>
            </a:r>
            <a:r>
              <a:rPr lang="de-DE" dirty="0" err="1"/>
              <a:t>be</a:t>
            </a:r>
            <a:r>
              <a:rPr lang="de-DE" dirty="0"/>
              <a:t> </a:t>
            </a:r>
            <a:r>
              <a:rPr lang="de-DE" dirty="0" err="1"/>
              <a:t>covered</a:t>
            </a:r>
            <a:r>
              <a:rPr lang="de-DE" dirty="0"/>
              <a:t>?</a:t>
            </a:r>
          </a:p>
          <a:p>
            <a:r>
              <a:rPr lang="de-DE" dirty="0"/>
              <a:t>Definition </a:t>
            </a:r>
            <a:r>
              <a:rPr lang="de-DE" dirty="0" err="1"/>
              <a:t>of</a:t>
            </a:r>
            <a:r>
              <a:rPr lang="de-DE" dirty="0"/>
              <a:t> </a:t>
            </a:r>
            <a:r>
              <a:rPr lang="de-DE" dirty="0" err="1"/>
              <a:t>producers</a:t>
            </a:r>
            <a:r>
              <a:rPr lang="de-DE" dirty="0"/>
              <a:t> and </a:t>
            </a:r>
            <a:r>
              <a:rPr lang="de-DE" dirty="0" err="1"/>
              <a:t>operators</a:t>
            </a:r>
            <a:r>
              <a:rPr lang="de-DE" dirty="0"/>
              <a:t>? Who </a:t>
            </a:r>
            <a:r>
              <a:rPr lang="de-DE" dirty="0" err="1"/>
              <a:t>should</a:t>
            </a:r>
            <a:r>
              <a:rPr lang="de-DE" dirty="0"/>
              <a:t> </a:t>
            </a:r>
            <a:r>
              <a:rPr lang="de-DE" dirty="0" err="1"/>
              <a:t>be</a:t>
            </a:r>
            <a:r>
              <a:rPr lang="de-DE" dirty="0"/>
              <a:t> </a:t>
            </a:r>
            <a:r>
              <a:rPr lang="de-DE" dirty="0" err="1"/>
              <a:t>liable</a:t>
            </a:r>
            <a:r>
              <a:rPr lang="de-DE" dirty="0"/>
              <a:t> </a:t>
            </a:r>
            <a:r>
              <a:rPr lang="de-DE" dirty="0" err="1"/>
              <a:t>for</a:t>
            </a:r>
            <a:r>
              <a:rPr lang="de-DE" dirty="0"/>
              <a:t> </a:t>
            </a:r>
            <a:r>
              <a:rPr lang="de-DE" dirty="0" err="1"/>
              <a:t>what</a:t>
            </a:r>
            <a:r>
              <a:rPr lang="de-DE" dirty="0"/>
              <a:t>?</a:t>
            </a:r>
          </a:p>
          <a:p>
            <a:r>
              <a:rPr lang="de-DE" dirty="0" err="1"/>
              <a:t>Burden</a:t>
            </a:r>
            <a:r>
              <a:rPr lang="de-DE" dirty="0"/>
              <a:t> </a:t>
            </a:r>
            <a:r>
              <a:rPr lang="de-DE" dirty="0" err="1"/>
              <a:t>of</a:t>
            </a:r>
            <a:r>
              <a:rPr lang="de-DE" dirty="0"/>
              <a:t> </a:t>
            </a:r>
            <a:r>
              <a:rPr lang="de-DE" dirty="0" err="1"/>
              <a:t>proof</a:t>
            </a:r>
            <a:r>
              <a:rPr lang="de-DE" dirty="0"/>
              <a:t> </a:t>
            </a:r>
            <a:r>
              <a:rPr lang="de-DE" dirty="0" err="1"/>
              <a:t>concerning</a:t>
            </a:r>
            <a:r>
              <a:rPr lang="de-DE" dirty="0"/>
              <a:t> faults </a:t>
            </a:r>
            <a:r>
              <a:rPr lang="de-DE" dirty="0" err="1"/>
              <a:t>of</a:t>
            </a:r>
            <a:r>
              <a:rPr lang="de-DE" dirty="0"/>
              <a:t> AI – </a:t>
            </a:r>
            <a:r>
              <a:rPr lang="de-DE" dirty="0" err="1"/>
              <a:t>role</a:t>
            </a:r>
            <a:r>
              <a:rPr lang="de-DE" dirty="0"/>
              <a:t> </a:t>
            </a:r>
            <a:r>
              <a:rPr lang="de-DE" dirty="0" err="1"/>
              <a:t>of</a:t>
            </a:r>
            <a:r>
              <a:rPr lang="de-DE" dirty="0"/>
              <a:t> </a:t>
            </a:r>
            <a:r>
              <a:rPr lang="de-DE" dirty="0" err="1"/>
              <a:t>technical</a:t>
            </a:r>
            <a:r>
              <a:rPr lang="de-DE" dirty="0"/>
              <a:t> </a:t>
            </a:r>
            <a:r>
              <a:rPr lang="de-DE" dirty="0" err="1"/>
              <a:t>standards</a:t>
            </a:r>
            <a:endParaRPr lang="de-DE" dirty="0"/>
          </a:p>
          <a:p>
            <a:r>
              <a:rPr lang="de-DE" dirty="0" err="1"/>
              <a:t>Causality</a:t>
            </a:r>
            <a:r>
              <a:rPr lang="de-DE" dirty="0"/>
              <a:t> </a:t>
            </a:r>
            <a:r>
              <a:rPr lang="de-DE" dirty="0" err="1"/>
              <a:t>proof</a:t>
            </a:r>
            <a:r>
              <a:rPr lang="de-DE" dirty="0"/>
              <a:t> (</a:t>
            </a:r>
            <a:r>
              <a:rPr lang="de-DE" dirty="0" err="1"/>
              <a:t>black</a:t>
            </a:r>
            <a:r>
              <a:rPr lang="de-DE" dirty="0"/>
              <a:t> box </a:t>
            </a:r>
            <a:r>
              <a:rPr lang="de-DE" dirty="0" err="1"/>
              <a:t>problem</a:t>
            </a:r>
            <a:r>
              <a:rPr lang="de-DE" dirty="0"/>
              <a:t>)</a:t>
            </a:r>
          </a:p>
          <a:p>
            <a:r>
              <a:rPr lang="de-DE" dirty="0" err="1"/>
              <a:t>How</a:t>
            </a:r>
            <a:r>
              <a:rPr lang="de-DE" dirty="0"/>
              <a:t> </a:t>
            </a:r>
            <a:r>
              <a:rPr lang="de-DE" dirty="0" err="1"/>
              <a:t>to</a:t>
            </a:r>
            <a:r>
              <a:rPr lang="de-DE" dirty="0"/>
              <a:t> </a:t>
            </a:r>
            <a:r>
              <a:rPr lang="de-DE" dirty="0" err="1"/>
              <a:t>cope</a:t>
            </a:r>
            <a:r>
              <a:rPr lang="de-DE" dirty="0"/>
              <a:t> </a:t>
            </a:r>
            <a:r>
              <a:rPr lang="de-DE" dirty="0" err="1"/>
              <a:t>with</a:t>
            </a:r>
            <a:r>
              <a:rPr lang="de-DE" dirty="0"/>
              <a:t> after-</a:t>
            </a:r>
            <a:r>
              <a:rPr lang="de-DE" dirty="0" err="1"/>
              <a:t>sale</a:t>
            </a:r>
            <a:r>
              <a:rPr lang="de-DE" dirty="0"/>
              <a:t> faults? </a:t>
            </a:r>
            <a:r>
              <a:rPr lang="de-DE" dirty="0" err="1"/>
              <a:t>Machine</a:t>
            </a:r>
            <a:r>
              <a:rPr lang="de-DE" dirty="0"/>
              <a:t> </a:t>
            </a:r>
            <a:r>
              <a:rPr lang="de-DE" dirty="0" err="1"/>
              <a:t>learning</a:t>
            </a:r>
            <a:r>
              <a:rPr lang="de-DE" dirty="0"/>
              <a:t>?</a:t>
            </a:r>
          </a:p>
          <a:p>
            <a:r>
              <a:rPr lang="de-DE" dirty="0"/>
              <a:t>The </a:t>
            </a:r>
            <a:r>
              <a:rPr lang="de-DE" dirty="0" err="1"/>
              <a:t>role</a:t>
            </a:r>
            <a:r>
              <a:rPr lang="de-DE" dirty="0"/>
              <a:t> </a:t>
            </a:r>
            <a:r>
              <a:rPr lang="de-DE" dirty="0" err="1"/>
              <a:t>of</a:t>
            </a:r>
            <a:r>
              <a:rPr lang="de-DE" dirty="0"/>
              <a:t> </a:t>
            </a:r>
            <a:r>
              <a:rPr lang="de-DE" dirty="0" err="1"/>
              <a:t>insurances</a:t>
            </a:r>
            <a:endParaRPr lang="de-DE" dirty="0"/>
          </a:p>
        </p:txBody>
      </p:sp>
      <p:sp>
        <p:nvSpPr>
          <p:cNvPr id="4" name="Datumsplatzhalter 3">
            <a:extLst>
              <a:ext uri="{FF2B5EF4-FFF2-40B4-BE49-F238E27FC236}">
                <a16:creationId xmlns:a16="http://schemas.microsoft.com/office/drawing/2014/main" id="{2CA22686-83C7-4BD0-8649-1D9D4A4B0047}"/>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1920251940"/>
      </p:ext>
    </p:extLst>
  </p:cSld>
  <p:clrMapOvr>
    <a:masterClrMapping/>
  </p:clrMapOvr>
  <p:transition spd="slow">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0FC8D-0441-4B9F-A813-980F946FEA66}"/>
              </a:ext>
            </a:extLst>
          </p:cNvPr>
          <p:cNvSpPr>
            <a:spLocks noGrp="1"/>
          </p:cNvSpPr>
          <p:nvPr>
            <p:ph type="title"/>
          </p:nvPr>
        </p:nvSpPr>
        <p:spPr/>
        <p:txBody>
          <a:bodyPr/>
          <a:lstStyle/>
          <a:p>
            <a:r>
              <a:rPr lang="de-DE" dirty="0"/>
              <a:t>The </a:t>
            </a:r>
            <a:r>
              <a:rPr lang="de-DE" dirty="0" err="1"/>
              <a:t>proposal</a:t>
            </a:r>
            <a:endParaRPr lang="de-DE" dirty="0"/>
          </a:p>
        </p:txBody>
      </p:sp>
      <p:sp>
        <p:nvSpPr>
          <p:cNvPr id="3" name="Inhaltsplatzhalter 2">
            <a:extLst>
              <a:ext uri="{FF2B5EF4-FFF2-40B4-BE49-F238E27FC236}">
                <a16:creationId xmlns:a16="http://schemas.microsoft.com/office/drawing/2014/main" id="{D3E64E91-013D-429A-9D75-B31F0E84D843}"/>
              </a:ext>
            </a:extLst>
          </p:cNvPr>
          <p:cNvSpPr>
            <a:spLocks noGrp="1"/>
          </p:cNvSpPr>
          <p:nvPr>
            <p:ph idx="1"/>
          </p:nvPr>
        </p:nvSpPr>
        <p:spPr>
          <a:xfrm>
            <a:off x="611188" y="2205038"/>
            <a:ext cx="8353425" cy="3887787"/>
          </a:xfrm>
        </p:spPr>
        <p:txBody>
          <a:bodyPr>
            <a:normAutofit/>
          </a:bodyPr>
          <a:lstStyle/>
          <a:p>
            <a:pPr marL="457200" lvl="1" indent="0">
              <a:buNone/>
            </a:pPr>
            <a:r>
              <a:rPr lang="en-US" dirty="0"/>
              <a:t>Proposal for a Regulation of the European Parliament and of the Council laying down harmonized rules on artificial intelligence (Artificial Intelligence Act) and amending certain Union Legislative Acts, 21.4.2021, COM 2021), 206 final</a:t>
            </a:r>
          </a:p>
          <a:p>
            <a:pPr lvl="1"/>
            <a:r>
              <a:rPr lang="en-US" dirty="0"/>
              <a:t>https://ec.europa.eu/newsroom/dae/redirection/document/75788</a:t>
            </a:r>
          </a:p>
        </p:txBody>
      </p:sp>
      <p:sp>
        <p:nvSpPr>
          <p:cNvPr id="4" name="Datumsplatzhalter 3">
            <a:extLst>
              <a:ext uri="{FF2B5EF4-FFF2-40B4-BE49-F238E27FC236}">
                <a16:creationId xmlns:a16="http://schemas.microsoft.com/office/drawing/2014/main" id="{C9FC68B6-1EA8-471A-9C4F-25D91552D7A1}"/>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3417422125"/>
      </p:ext>
    </p:extLst>
  </p:cSld>
  <p:clrMapOvr>
    <a:masterClrMapping/>
  </p:clrMapOvr>
  <p:transition spd="slow">
    <p:pull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641BB-8395-438E-B5E3-72ADC8A1208A}"/>
              </a:ext>
            </a:extLst>
          </p:cNvPr>
          <p:cNvSpPr>
            <a:spLocks noGrp="1"/>
          </p:cNvSpPr>
          <p:nvPr>
            <p:ph type="title"/>
          </p:nvPr>
        </p:nvSpPr>
        <p:spPr/>
        <p:txBody>
          <a:bodyPr/>
          <a:lstStyle/>
          <a:p>
            <a:r>
              <a:rPr lang="de-DE" sz="4000" dirty="0"/>
              <a:t>AI Act: Impact on </a:t>
            </a:r>
            <a:r>
              <a:rPr lang="de-DE" sz="4000" dirty="0" err="1"/>
              <a:t>civil</a:t>
            </a:r>
            <a:r>
              <a:rPr lang="de-DE" sz="4000" dirty="0"/>
              <a:t> </a:t>
            </a:r>
            <a:r>
              <a:rPr lang="de-DE" sz="4000" dirty="0" err="1"/>
              <a:t>liability</a:t>
            </a:r>
            <a:endParaRPr lang="de-DE" sz="4000" dirty="0"/>
          </a:p>
        </p:txBody>
      </p:sp>
      <p:sp>
        <p:nvSpPr>
          <p:cNvPr id="3" name="Inhaltsplatzhalter 2">
            <a:extLst>
              <a:ext uri="{FF2B5EF4-FFF2-40B4-BE49-F238E27FC236}">
                <a16:creationId xmlns:a16="http://schemas.microsoft.com/office/drawing/2014/main" id="{B3EC913F-7552-444F-9AC2-5B1245633B4C}"/>
              </a:ext>
            </a:extLst>
          </p:cNvPr>
          <p:cNvSpPr>
            <a:spLocks noGrp="1"/>
          </p:cNvSpPr>
          <p:nvPr>
            <p:ph idx="1"/>
          </p:nvPr>
        </p:nvSpPr>
        <p:spPr>
          <a:xfrm>
            <a:off x="455612" y="2205038"/>
            <a:ext cx="8509001" cy="3887787"/>
          </a:xfrm>
        </p:spPr>
        <p:txBody>
          <a:bodyPr>
            <a:normAutofit fontScale="70000" lnSpcReduction="20000"/>
          </a:bodyPr>
          <a:lstStyle/>
          <a:p>
            <a:r>
              <a:rPr lang="de-DE" dirty="0" err="1"/>
              <a:t>No</a:t>
            </a:r>
            <a:r>
              <a:rPr lang="de-DE" dirty="0"/>
              <a:t> </a:t>
            </a:r>
            <a:r>
              <a:rPr lang="de-DE" dirty="0" err="1"/>
              <a:t>impact</a:t>
            </a:r>
            <a:r>
              <a:rPr lang="de-DE" dirty="0"/>
              <a:t> upon </a:t>
            </a:r>
            <a:r>
              <a:rPr lang="de-DE" dirty="0" err="1"/>
              <a:t>strict</a:t>
            </a:r>
            <a:r>
              <a:rPr lang="de-DE" dirty="0"/>
              <a:t> </a:t>
            </a:r>
            <a:r>
              <a:rPr lang="de-DE" dirty="0" err="1"/>
              <a:t>product</a:t>
            </a:r>
            <a:r>
              <a:rPr lang="de-DE" dirty="0"/>
              <a:t> </a:t>
            </a:r>
            <a:r>
              <a:rPr lang="de-DE" dirty="0" err="1"/>
              <a:t>liability</a:t>
            </a:r>
            <a:r>
              <a:rPr lang="de-DE" dirty="0"/>
              <a:t> (for stand-</a:t>
            </a:r>
            <a:r>
              <a:rPr lang="de-DE" dirty="0" err="1"/>
              <a:t>alone</a:t>
            </a:r>
            <a:r>
              <a:rPr lang="de-DE" dirty="0"/>
              <a:t> AI), </a:t>
            </a:r>
            <a:r>
              <a:rPr lang="de-DE" dirty="0" err="1"/>
              <a:t>however</a:t>
            </a:r>
            <a:r>
              <a:rPr lang="de-DE" dirty="0"/>
              <a:t>, </a:t>
            </a:r>
            <a:r>
              <a:rPr lang="de-DE" dirty="0" err="1"/>
              <a:t>direct</a:t>
            </a:r>
            <a:r>
              <a:rPr lang="de-DE" dirty="0"/>
              <a:t> </a:t>
            </a:r>
            <a:r>
              <a:rPr lang="de-DE" dirty="0" err="1"/>
              <a:t>impact</a:t>
            </a:r>
            <a:r>
              <a:rPr lang="de-DE" dirty="0"/>
              <a:t> for </a:t>
            </a:r>
            <a:r>
              <a:rPr lang="de-DE" dirty="0" err="1"/>
              <a:t>embedded</a:t>
            </a:r>
            <a:r>
              <a:rPr lang="de-DE" dirty="0"/>
              <a:t> AI </a:t>
            </a:r>
            <a:r>
              <a:rPr lang="de-DE" dirty="0" err="1"/>
              <a:t>as</a:t>
            </a:r>
            <a:r>
              <a:rPr lang="de-DE" dirty="0"/>
              <a:t> AI </a:t>
            </a:r>
            <a:r>
              <a:rPr lang="de-DE" dirty="0" err="1"/>
              <a:t>act</a:t>
            </a:r>
            <a:r>
              <a:rPr lang="de-DE" dirty="0"/>
              <a:t> will </a:t>
            </a:r>
            <a:r>
              <a:rPr lang="de-DE" dirty="0" err="1"/>
              <a:t>define</a:t>
            </a:r>
            <a:r>
              <a:rPr lang="de-DE" dirty="0"/>
              <a:t> </a:t>
            </a:r>
            <a:r>
              <a:rPr lang="de-DE" dirty="0" err="1"/>
              <a:t>standards</a:t>
            </a:r>
            <a:r>
              <a:rPr lang="de-DE" dirty="0"/>
              <a:t> for </a:t>
            </a:r>
            <a:r>
              <a:rPr lang="de-DE" dirty="0" err="1"/>
              <a:t>defects</a:t>
            </a:r>
            <a:r>
              <a:rPr lang="de-DE" dirty="0"/>
              <a:t> of AI</a:t>
            </a:r>
          </a:p>
          <a:p>
            <a:r>
              <a:rPr lang="de-DE" dirty="0" err="1"/>
              <a:t>impact</a:t>
            </a:r>
            <a:r>
              <a:rPr lang="de-DE" dirty="0"/>
              <a:t> upon </a:t>
            </a:r>
            <a:r>
              <a:rPr lang="de-DE" dirty="0" err="1"/>
              <a:t>liability</a:t>
            </a:r>
            <a:r>
              <a:rPr lang="de-DE" dirty="0"/>
              <a:t> </a:t>
            </a:r>
            <a:r>
              <a:rPr lang="de-DE" dirty="0" err="1"/>
              <a:t>based</a:t>
            </a:r>
            <a:r>
              <a:rPr lang="de-DE" dirty="0"/>
              <a:t> upon </a:t>
            </a:r>
            <a:r>
              <a:rPr lang="de-DE" dirty="0" err="1"/>
              <a:t>negligence</a:t>
            </a:r>
            <a:r>
              <a:rPr lang="de-DE" dirty="0"/>
              <a:t> (national tort law and </a:t>
            </a:r>
            <a:r>
              <a:rPr lang="de-DE" dirty="0" err="1"/>
              <a:t>even</a:t>
            </a:r>
            <a:r>
              <a:rPr lang="de-DE" dirty="0"/>
              <a:t> </a:t>
            </a:r>
            <a:r>
              <a:rPr lang="de-DE" dirty="0" err="1"/>
              <a:t>contract</a:t>
            </a:r>
            <a:r>
              <a:rPr lang="de-DE" dirty="0"/>
              <a:t> law </a:t>
            </a:r>
            <a:r>
              <a:rPr lang="de-DE" dirty="0" err="1"/>
              <a:t>as</a:t>
            </a:r>
            <a:r>
              <a:rPr lang="de-DE" dirty="0"/>
              <a:t> </a:t>
            </a:r>
            <a:r>
              <a:rPr lang="de-DE" dirty="0" err="1"/>
              <a:t>product</a:t>
            </a:r>
            <a:r>
              <a:rPr lang="de-DE" dirty="0"/>
              <a:t> </a:t>
            </a:r>
            <a:r>
              <a:rPr lang="de-DE" dirty="0" err="1"/>
              <a:t>safety</a:t>
            </a:r>
            <a:r>
              <a:rPr lang="de-DE" dirty="0"/>
              <a:t> </a:t>
            </a:r>
            <a:r>
              <a:rPr lang="de-DE" dirty="0" err="1"/>
              <a:t>rules</a:t>
            </a:r>
            <a:r>
              <a:rPr lang="de-DE" dirty="0"/>
              <a:t> </a:t>
            </a:r>
            <a:r>
              <a:rPr lang="de-DE" dirty="0" err="1"/>
              <a:t>cannot</a:t>
            </a:r>
            <a:r>
              <a:rPr lang="de-DE" dirty="0"/>
              <a:t> </a:t>
            </a:r>
            <a:r>
              <a:rPr lang="de-DE" dirty="0" err="1"/>
              <a:t>be</a:t>
            </a:r>
            <a:r>
              <a:rPr lang="de-DE" dirty="0"/>
              <a:t> </a:t>
            </a:r>
            <a:r>
              <a:rPr lang="de-DE" dirty="0" err="1"/>
              <a:t>waived</a:t>
            </a:r>
            <a:r>
              <a:rPr lang="de-DE" dirty="0"/>
              <a:t> </a:t>
            </a:r>
            <a:r>
              <a:rPr lang="de-DE" dirty="0" err="1"/>
              <a:t>or</a:t>
            </a:r>
            <a:r>
              <a:rPr lang="de-DE" dirty="0"/>
              <a:t> </a:t>
            </a:r>
            <a:r>
              <a:rPr lang="de-DE" dirty="0" err="1"/>
              <a:t>contracted</a:t>
            </a:r>
            <a:r>
              <a:rPr lang="de-DE" dirty="0"/>
              <a:t> </a:t>
            </a:r>
            <a:r>
              <a:rPr lang="de-DE" dirty="0" err="1"/>
              <a:t>around</a:t>
            </a:r>
            <a:r>
              <a:rPr lang="de-DE" dirty="0"/>
              <a:t>)</a:t>
            </a:r>
          </a:p>
          <a:p>
            <a:r>
              <a:rPr lang="de-DE" dirty="0" err="1"/>
              <a:t>Obligations</a:t>
            </a:r>
            <a:r>
              <a:rPr lang="de-DE" dirty="0"/>
              <a:t> of </a:t>
            </a:r>
            <a:r>
              <a:rPr lang="de-DE" dirty="0" err="1"/>
              <a:t>producers</a:t>
            </a:r>
            <a:r>
              <a:rPr lang="de-DE" dirty="0"/>
              <a:t> and </a:t>
            </a:r>
            <a:r>
              <a:rPr lang="de-DE" dirty="0" err="1"/>
              <a:t>users</a:t>
            </a:r>
            <a:r>
              <a:rPr lang="de-DE" dirty="0"/>
              <a:t> </a:t>
            </a:r>
            <a:r>
              <a:rPr lang="de-DE" dirty="0" err="1"/>
              <a:t>are</a:t>
            </a:r>
            <a:r>
              <a:rPr lang="de-DE" dirty="0"/>
              <a:t> </a:t>
            </a:r>
            <a:r>
              <a:rPr lang="de-DE" dirty="0" err="1"/>
              <a:t>more</a:t>
            </a:r>
            <a:r>
              <a:rPr lang="de-DE" dirty="0"/>
              <a:t> </a:t>
            </a:r>
            <a:r>
              <a:rPr lang="de-DE" dirty="0" err="1"/>
              <a:t>specified</a:t>
            </a:r>
            <a:endParaRPr lang="de-DE" dirty="0"/>
          </a:p>
          <a:p>
            <a:r>
              <a:rPr lang="de-DE" dirty="0" err="1"/>
              <a:t>Obligations</a:t>
            </a:r>
            <a:r>
              <a:rPr lang="de-DE" dirty="0"/>
              <a:t> for </a:t>
            </a:r>
            <a:r>
              <a:rPr lang="de-DE" dirty="0" err="1"/>
              <a:t>importers</a:t>
            </a:r>
            <a:r>
              <a:rPr lang="de-DE" dirty="0"/>
              <a:t> </a:t>
            </a:r>
            <a:r>
              <a:rPr lang="de-DE" dirty="0" err="1"/>
              <a:t>are</a:t>
            </a:r>
            <a:r>
              <a:rPr lang="de-DE" dirty="0"/>
              <a:t> </a:t>
            </a:r>
            <a:r>
              <a:rPr lang="de-DE" dirty="0" err="1"/>
              <a:t>strengthened</a:t>
            </a:r>
            <a:endParaRPr lang="de-DE" dirty="0"/>
          </a:p>
          <a:p>
            <a:r>
              <a:rPr lang="de-DE" dirty="0"/>
              <a:t>And </a:t>
            </a:r>
            <a:r>
              <a:rPr lang="de-DE" dirty="0" err="1"/>
              <a:t>even</a:t>
            </a:r>
            <a:r>
              <a:rPr lang="de-DE" dirty="0"/>
              <a:t> </a:t>
            </a:r>
            <a:r>
              <a:rPr lang="de-DE" dirty="0" err="1"/>
              <a:t>more</a:t>
            </a:r>
            <a:r>
              <a:rPr lang="de-DE" dirty="0"/>
              <a:t> for </a:t>
            </a:r>
            <a:r>
              <a:rPr lang="de-DE" dirty="0" err="1"/>
              <a:t>retailers</a:t>
            </a:r>
            <a:r>
              <a:rPr lang="de-DE" dirty="0"/>
              <a:t> (</a:t>
            </a:r>
            <a:r>
              <a:rPr lang="de-DE" dirty="0" err="1"/>
              <a:t>which</a:t>
            </a:r>
            <a:r>
              <a:rPr lang="de-DE" dirty="0"/>
              <a:t> </a:t>
            </a:r>
            <a:r>
              <a:rPr lang="de-DE" dirty="0" err="1"/>
              <a:t>usually</a:t>
            </a:r>
            <a:r>
              <a:rPr lang="de-DE" dirty="0"/>
              <a:t> </a:t>
            </a:r>
            <a:r>
              <a:rPr lang="de-DE" dirty="0" err="1"/>
              <a:t>are</a:t>
            </a:r>
            <a:r>
              <a:rPr lang="de-DE" dirty="0"/>
              <a:t> out of </a:t>
            </a:r>
            <a:r>
              <a:rPr lang="de-DE" dirty="0" err="1"/>
              <a:t>the</a:t>
            </a:r>
            <a:r>
              <a:rPr lang="de-DE" dirty="0"/>
              <a:t> </a:t>
            </a:r>
            <a:r>
              <a:rPr lang="de-DE" dirty="0" err="1"/>
              <a:t>scope</a:t>
            </a:r>
            <a:r>
              <a:rPr lang="de-DE" dirty="0"/>
              <a:t> of „</a:t>
            </a:r>
            <a:r>
              <a:rPr lang="de-DE" dirty="0" err="1"/>
              <a:t>producers</a:t>
            </a:r>
            <a:r>
              <a:rPr lang="de-DE" dirty="0"/>
              <a:t> </a:t>
            </a:r>
            <a:r>
              <a:rPr lang="de-DE" dirty="0" err="1"/>
              <a:t>liability</a:t>
            </a:r>
            <a:r>
              <a:rPr lang="de-DE" dirty="0"/>
              <a:t>“)</a:t>
            </a:r>
          </a:p>
          <a:p>
            <a:r>
              <a:rPr lang="de-DE" dirty="0"/>
              <a:t>Strong after-</a:t>
            </a:r>
            <a:r>
              <a:rPr lang="de-DE" dirty="0" err="1"/>
              <a:t>market</a:t>
            </a:r>
            <a:r>
              <a:rPr lang="de-DE" dirty="0"/>
              <a:t> </a:t>
            </a:r>
            <a:r>
              <a:rPr lang="de-DE" dirty="0" err="1"/>
              <a:t>surveillance</a:t>
            </a:r>
            <a:r>
              <a:rPr lang="de-DE" dirty="0"/>
              <a:t> </a:t>
            </a:r>
            <a:r>
              <a:rPr lang="de-DE" dirty="0" err="1"/>
              <a:t>leading</a:t>
            </a:r>
            <a:r>
              <a:rPr lang="de-DE" dirty="0"/>
              <a:t> </a:t>
            </a:r>
            <a:r>
              <a:rPr lang="de-DE" dirty="0" err="1"/>
              <a:t>to</a:t>
            </a:r>
            <a:r>
              <a:rPr lang="de-DE" dirty="0"/>
              <a:t> </a:t>
            </a:r>
            <a:r>
              <a:rPr lang="de-DE" dirty="0" err="1"/>
              <a:t>specifying</a:t>
            </a:r>
            <a:r>
              <a:rPr lang="de-DE" dirty="0"/>
              <a:t> </a:t>
            </a:r>
            <a:r>
              <a:rPr lang="de-DE" dirty="0" err="1"/>
              <a:t>obligations</a:t>
            </a:r>
            <a:r>
              <a:rPr lang="de-DE" dirty="0"/>
              <a:t> of </a:t>
            </a:r>
            <a:r>
              <a:rPr lang="de-DE" dirty="0" err="1"/>
              <a:t>producers</a:t>
            </a:r>
            <a:r>
              <a:rPr lang="de-DE" dirty="0"/>
              <a:t> and </a:t>
            </a:r>
            <a:r>
              <a:rPr lang="de-DE" dirty="0" err="1"/>
              <a:t>retailers</a:t>
            </a:r>
            <a:endParaRPr lang="de-DE" dirty="0"/>
          </a:p>
          <a:p>
            <a:r>
              <a:rPr lang="de-DE" dirty="0" err="1"/>
              <a:t>Certification</a:t>
            </a:r>
            <a:r>
              <a:rPr lang="de-DE" dirty="0"/>
              <a:t>: in </a:t>
            </a:r>
            <a:r>
              <a:rPr lang="de-DE" dirty="0" err="1"/>
              <a:t>principle</a:t>
            </a:r>
            <a:r>
              <a:rPr lang="de-DE" dirty="0"/>
              <a:t> </a:t>
            </a:r>
            <a:r>
              <a:rPr lang="de-DE" dirty="0" err="1"/>
              <a:t>none</a:t>
            </a:r>
            <a:r>
              <a:rPr lang="de-DE" dirty="0"/>
              <a:t>, </a:t>
            </a:r>
            <a:r>
              <a:rPr lang="de-DE" dirty="0" err="1"/>
              <a:t>however</a:t>
            </a:r>
            <a:r>
              <a:rPr lang="de-DE" dirty="0"/>
              <a:t> </a:t>
            </a:r>
            <a:r>
              <a:rPr lang="de-DE" dirty="0" err="1"/>
              <a:t>sometimes</a:t>
            </a:r>
            <a:r>
              <a:rPr lang="de-DE" dirty="0"/>
              <a:t> a shift of </a:t>
            </a:r>
            <a:r>
              <a:rPr lang="de-DE" dirty="0" err="1"/>
              <a:t>burden</a:t>
            </a:r>
            <a:r>
              <a:rPr lang="de-DE" dirty="0"/>
              <a:t> of </a:t>
            </a:r>
            <a:r>
              <a:rPr lang="de-DE" dirty="0" err="1"/>
              <a:t>proof</a:t>
            </a:r>
            <a:endParaRPr lang="de-DE" dirty="0"/>
          </a:p>
          <a:p>
            <a:r>
              <a:rPr lang="de-DE" dirty="0"/>
              <a:t>Transparency </a:t>
            </a:r>
            <a:r>
              <a:rPr lang="de-DE" dirty="0" err="1"/>
              <a:t>obligations</a:t>
            </a:r>
            <a:r>
              <a:rPr lang="de-DE" dirty="0"/>
              <a:t>: </a:t>
            </a:r>
            <a:r>
              <a:rPr lang="de-DE" dirty="0" err="1"/>
              <a:t>impact</a:t>
            </a:r>
            <a:r>
              <a:rPr lang="de-DE" dirty="0"/>
              <a:t> upon </a:t>
            </a:r>
            <a:r>
              <a:rPr lang="de-DE" dirty="0" err="1"/>
              <a:t>contractual</a:t>
            </a:r>
            <a:r>
              <a:rPr lang="de-DE" dirty="0"/>
              <a:t> </a:t>
            </a:r>
            <a:r>
              <a:rPr lang="de-DE" dirty="0" err="1"/>
              <a:t>liability</a:t>
            </a:r>
            <a:endParaRPr lang="de-DE" dirty="0"/>
          </a:p>
        </p:txBody>
      </p:sp>
      <p:sp>
        <p:nvSpPr>
          <p:cNvPr id="4" name="Datumsplatzhalter 3">
            <a:extLst>
              <a:ext uri="{FF2B5EF4-FFF2-40B4-BE49-F238E27FC236}">
                <a16:creationId xmlns:a16="http://schemas.microsoft.com/office/drawing/2014/main" id="{45D107FA-3C7B-4643-9A9F-17B2E0BC8FEE}"/>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2843990098"/>
      </p:ext>
    </p:extLst>
  </p:cSld>
  <p:clrMapOvr>
    <a:masterClrMapping/>
  </p:clrMapOvr>
  <p:transition spd="slow">
    <p:pull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210A4-80F8-4CC5-9311-CE8819F6C247}"/>
              </a:ext>
            </a:extLst>
          </p:cNvPr>
          <p:cNvSpPr>
            <a:spLocks noGrp="1"/>
          </p:cNvSpPr>
          <p:nvPr>
            <p:ph type="title"/>
          </p:nvPr>
        </p:nvSpPr>
        <p:spPr/>
        <p:txBody>
          <a:bodyPr/>
          <a:lstStyle/>
          <a:p>
            <a:r>
              <a:rPr lang="de-DE" dirty="0"/>
              <a:t>Impact on </a:t>
            </a:r>
            <a:r>
              <a:rPr lang="de-DE" dirty="0" err="1"/>
              <a:t>civil</a:t>
            </a:r>
            <a:r>
              <a:rPr lang="de-DE" dirty="0"/>
              <a:t> </a:t>
            </a:r>
            <a:r>
              <a:rPr lang="de-DE" dirty="0" err="1"/>
              <a:t>liability</a:t>
            </a:r>
            <a:endParaRPr lang="de-DE" dirty="0"/>
          </a:p>
        </p:txBody>
      </p:sp>
      <p:sp>
        <p:nvSpPr>
          <p:cNvPr id="3" name="Inhaltsplatzhalter 2">
            <a:extLst>
              <a:ext uri="{FF2B5EF4-FFF2-40B4-BE49-F238E27FC236}">
                <a16:creationId xmlns:a16="http://schemas.microsoft.com/office/drawing/2014/main" id="{0CE1523B-D57B-4A8C-BADB-F44BC9129DF5}"/>
              </a:ext>
            </a:extLst>
          </p:cNvPr>
          <p:cNvSpPr>
            <a:spLocks noGrp="1"/>
          </p:cNvSpPr>
          <p:nvPr>
            <p:ph idx="1"/>
          </p:nvPr>
        </p:nvSpPr>
        <p:spPr>
          <a:xfrm>
            <a:off x="539552" y="2205038"/>
            <a:ext cx="8425061" cy="3887787"/>
          </a:xfrm>
        </p:spPr>
        <p:txBody>
          <a:bodyPr>
            <a:normAutofit fontScale="77500" lnSpcReduction="20000"/>
          </a:bodyPr>
          <a:lstStyle/>
          <a:p>
            <a:r>
              <a:rPr lang="en-US" dirty="0"/>
              <a:t>Doubtful concerning tort law, but liability of directors in corporate law: </a:t>
            </a:r>
            <a:r>
              <a:rPr lang="en-US" dirty="0" err="1"/>
              <a:t>Riskmanagementsystem</a:t>
            </a:r>
            <a:r>
              <a:rPr lang="en-US" dirty="0"/>
              <a:t>, Art. 9 AI-act</a:t>
            </a:r>
          </a:p>
          <a:p>
            <a:r>
              <a:rPr lang="en-US" dirty="0"/>
              <a:t>Also obligations for data governance, training and validation data, no bias, and no gaps, Art. 10 AI-act</a:t>
            </a:r>
          </a:p>
          <a:p>
            <a:r>
              <a:rPr lang="en-US" dirty="0"/>
              <a:t>Not clear: if non-compliance with logging devices, Art. 12 AI-act, lead to a reversal of burden of proof concerning causality</a:t>
            </a:r>
          </a:p>
          <a:p>
            <a:r>
              <a:rPr lang="en-US" dirty="0"/>
              <a:t>Direct impact: obligation for robustness, </a:t>
            </a:r>
            <a:r>
              <a:rPr lang="en-US" dirty="0" err="1"/>
              <a:t>accuray</a:t>
            </a:r>
            <a:r>
              <a:rPr lang="en-US" dirty="0"/>
              <a:t>, and cybersecurity, Art. 15 AI-act</a:t>
            </a:r>
          </a:p>
          <a:p>
            <a:r>
              <a:rPr lang="en-US" dirty="0"/>
              <a:t>Also: mitigating risks stemming from „feedback loops“</a:t>
            </a:r>
          </a:p>
          <a:p>
            <a:r>
              <a:rPr lang="en-US" dirty="0"/>
              <a:t>Impact upon obligations to instruct users: transparency and instructions for users, Art. 13 AI-act</a:t>
            </a:r>
          </a:p>
          <a:p>
            <a:endParaRPr lang="de-DE" dirty="0"/>
          </a:p>
        </p:txBody>
      </p:sp>
      <p:sp>
        <p:nvSpPr>
          <p:cNvPr id="4" name="Datumsplatzhalter 3">
            <a:extLst>
              <a:ext uri="{FF2B5EF4-FFF2-40B4-BE49-F238E27FC236}">
                <a16:creationId xmlns:a16="http://schemas.microsoft.com/office/drawing/2014/main" id="{F7CCF900-80C3-4765-AB3C-03253B5891C4}"/>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3203682345"/>
      </p:ext>
    </p:extLst>
  </p:cSld>
  <p:clrMapOvr>
    <a:masterClrMapping/>
  </p:clrMapOvr>
  <p:transition spd="slow">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B4FA3-2E3B-4F29-A3F1-0338D12A3307}"/>
              </a:ext>
            </a:extLst>
          </p:cNvPr>
          <p:cNvSpPr>
            <a:spLocks noGrp="1"/>
          </p:cNvSpPr>
          <p:nvPr>
            <p:ph type="title"/>
          </p:nvPr>
        </p:nvSpPr>
        <p:spPr/>
        <p:txBody>
          <a:bodyPr/>
          <a:lstStyle/>
          <a:p>
            <a:r>
              <a:rPr lang="de-DE" dirty="0"/>
              <a:t>Resolution of </a:t>
            </a:r>
            <a:r>
              <a:rPr lang="de-DE" dirty="0" err="1"/>
              <a:t>the</a:t>
            </a:r>
            <a:r>
              <a:rPr lang="de-DE" dirty="0"/>
              <a:t> EP – Voss-report</a:t>
            </a:r>
          </a:p>
        </p:txBody>
      </p:sp>
      <p:sp>
        <p:nvSpPr>
          <p:cNvPr id="3" name="Inhaltsplatzhalter 2">
            <a:extLst>
              <a:ext uri="{FF2B5EF4-FFF2-40B4-BE49-F238E27FC236}">
                <a16:creationId xmlns:a16="http://schemas.microsoft.com/office/drawing/2014/main" id="{59DD3C89-8261-4B37-B842-9F3E52521668}"/>
              </a:ext>
            </a:extLst>
          </p:cNvPr>
          <p:cNvSpPr>
            <a:spLocks noGrp="1"/>
          </p:cNvSpPr>
          <p:nvPr>
            <p:ph idx="1"/>
          </p:nvPr>
        </p:nvSpPr>
        <p:spPr>
          <a:xfrm>
            <a:off x="611188" y="2424113"/>
            <a:ext cx="8353425" cy="3668712"/>
          </a:xfrm>
        </p:spPr>
        <p:txBody>
          <a:bodyPr>
            <a:normAutofit fontScale="70000" lnSpcReduction="20000"/>
          </a:bodyPr>
          <a:lstStyle/>
          <a:p>
            <a:r>
              <a:rPr lang="de-DE" dirty="0"/>
              <a:t>The </a:t>
            </a:r>
            <a:r>
              <a:rPr lang="de-DE" dirty="0" err="1"/>
              <a:t>basic</a:t>
            </a:r>
            <a:r>
              <a:rPr lang="de-DE" dirty="0"/>
              <a:t> </a:t>
            </a:r>
            <a:r>
              <a:rPr lang="de-DE" dirty="0" err="1"/>
              <a:t>approach</a:t>
            </a:r>
            <a:r>
              <a:rPr lang="de-DE" dirty="0"/>
              <a:t> </a:t>
            </a:r>
            <a:r>
              <a:rPr lang="de-DE" dirty="0" err="1"/>
              <a:t>is</a:t>
            </a:r>
            <a:r>
              <a:rPr lang="de-DE" dirty="0"/>
              <a:t> </a:t>
            </a:r>
            <a:r>
              <a:rPr lang="de-DE" dirty="0" err="1"/>
              <a:t>two-folded</a:t>
            </a:r>
            <a:r>
              <a:rPr lang="de-DE" dirty="0"/>
              <a:t>: On </a:t>
            </a:r>
            <a:r>
              <a:rPr lang="de-DE" dirty="0" err="1"/>
              <a:t>one</a:t>
            </a:r>
            <a:r>
              <a:rPr lang="de-DE" dirty="0"/>
              <a:t> </a:t>
            </a:r>
            <a:r>
              <a:rPr lang="de-DE" dirty="0" err="1"/>
              <a:t>hand</a:t>
            </a:r>
            <a:r>
              <a:rPr lang="de-DE" dirty="0"/>
              <a:t> </a:t>
            </a:r>
            <a:r>
              <a:rPr lang="de-DE" dirty="0" err="1"/>
              <a:t>strict</a:t>
            </a:r>
            <a:r>
              <a:rPr lang="de-DE" dirty="0"/>
              <a:t> </a:t>
            </a:r>
            <a:r>
              <a:rPr lang="de-DE" dirty="0" err="1"/>
              <a:t>liability</a:t>
            </a:r>
            <a:r>
              <a:rPr lang="de-DE" dirty="0"/>
              <a:t>, </a:t>
            </a:r>
            <a:r>
              <a:rPr lang="de-DE" dirty="0" err="1"/>
              <a:t>however</a:t>
            </a:r>
            <a:r>
              <a:rPr lang="de-DE" dirty="0"/>
              <a:t> </a:t>
            </a:r>
            <a:r>
              <a:rPr lang="de-DE" dirty="0" err="1"/>
              <a:t>restricted</a:t>
            </a:r>
            <a:r>
              <a:rPr lang="de-DE" dirty="0"/>
              <a:t> </a:t>
            </a:r>
            <a:r>
              <a:rPr lang="de-DE" dirty="0" err="1"/>
              <a:t>to</a:t>
            </a:r>
            <a:r>
              <a:rPr lang="de-DE" dirty="0"/>
              <a:t> </a:t>
            </a:r>
            <a:r>
              <a:rPr lang="de-DE" dirty="0" err="1"/>
              <a:t>certain</a:t>
            </a:r>
            <a:r>
              <a:rPr lang="de-DE" dirty="0"/>
              <a:t> </a:t>
            </a:r>
            <a:r>
              <a:rPr lang="de-DE" dirty="0" err="1"/>
              <a:t>risky</a:t>
            </a:r>
            <a:r>
              <a:rPr lang="de-DE" dirty="0"/>
              <a:t> </a:t>
            </a:r>
            <a:r>
              <a:rPr lang="de-DE" dirty="0" err="1"/>
              <a:t>areas</a:t>
            </a:r>
            <a:r>
              <a:rPr lang="de-DE" dirty="0"/>
              <a:t>, on </a:t>
            </a:r>
            <a:r>
              <a:rPr lang="de-DE" dirty="0" err="1"/>
              <a:t>the</a:t>
            </a:r>
            <a:r>
              <a:rPr lang="de-DE" dirty="0"/>
              <a:t> </a:t>
            </a:r>
            <a:r>
              <a:rPr lang="de-DE" dirty="0" err="1"/>
              <a:t>other</a:t>
            </a:r>
            <a:r>
              <a:rPr lang="de-DE" dirty="0"/>
              <a:t> </a:t>
            </a:r>
            <a:r>
              <a:rPr lang="de-DE" dirty="0" err="1"/>
              <a:t>hand</a:t>
            </a:r>
            <a:r>
              <a:rPr lang="de-DE" dirty="0"/>
              <a:t> </a:t>
            </a:r>
            <a:r>
              <a:rPr lang="de-DE" dirty="0" err="1"/>
              <a:t>liability</a:t>
            </a:r>
            <a:r>
              <a:rPr lang="de-DE" dirty="0"/>
              <a:t> </a:t>
            </a:r>
            <a:r>
              <a:rPr lang="de-DE" dirty="0" err="1"/>
              <a:t>based</a:t>
            </a:r>
            <a:r>
              <a:rPr lang="de-DE" dirty="0"/>
              <a:t> upon </a:t>
            </a:r>
            <a:r>
              <a:rPr lang="de-DE" dirty="0" err="1"/>
              <a:t>negligence</a:t>
            </a:r>
            <a:r>
              <a:rPr lang="de-DE" dirty="0"/>
              <a:t>.</a:t>
            </a:r>
          </a:p>
          <a:p>
            <a:r>
              <a:rPr lang="de-DE" dirty="0"/>
              <a:t>The EP </a:t>
            </a:r>
            <a:r>
              <a:rPr lang="de-DE" dirty="0" err="1"/>
              <a:t>proposes</a:t>
            </a:r>
            <a:r>
              <a:rPr lang="de-DE" dirty="0"/>
              <a:t> a </a:t>
            </a:r>
            <a:r>
              <a:rPr lang="de-DE" dirty="0" err="1"/>
              <a:t>regulation</a:t>
            </a:r>
            <a:r>
              <a:rPr lang="de-DE" dirty="0"/>
              <a:t> </a:t>
            </a:r>
            <a:r>
              <a:rPr lang="de-DE" dirty="0" err="1"/>
              <a:t>which</a:t>
            </a:r>
            <a:r>
              <a:rPr lang="de-DE" dirty="0"/>
              <a:t> </a:t>
            </a:r>
            <a:r>
              <a:rPr lang="de-DE" dirty="0" err="1"/>
              <a:t>covers</a:t>
            </a:r>
            <a:r>
              <a:rPr lang="de-DE" dirty="0"/>
              <a:t> all </a:t>
            </a:r>
            <a:r>
              <a:rPr lang="de-DE" dirty="0" err="1"/>
              <a:t>physical</a:t>
            </a:r>
            <a:r>
              <a:rPr lang="de-DE" dirty="0"/>
              <a:t> </a:t>
            </a:r>
            <a:r>
              <a:rPr lang="de-DE" dirty="0" err="1"/>
              <a:t>harm</a:t>
            </a:r>
            <a:r>
              <a:rPr lang="de-DE" dirty="0"/>
              <a:t> </a:t>
            </a:r>
            <a:r>
              <a:rPr lang="de-DE" dirty="0" err="1"/>
              <a:t>to</a:t>
            </a:r>
            <a:r>
              <a:rPr lang="de-DE" dirty="0"/>
              <a:t> </a:t>
            </a:r>
            <a:r>
              <a:rPr lang="de-DE" dirty="0" err="1"/>
              <a:t>natural</a:t>
            </a:r>
            <a:r>
              <a:rPr lang="de-DE" dirty="0"/>
              <a:t> </a:t>
            </a:r>
            <a:r>
              <a:rPr lang="de-DE" dirty="0" err="1"/>
              <a:t>persons</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significant</a:t>
            </a:r>
            <a:r>
              <a:rPr lang="de-DE" dirty="0"/>
              <a:t> </a:t>
            </a:r>
            <a:r>
              <a:rPr lang="de-DE" dirty="0" err="1"/>
              <a:t>economic</a:t>
            </a:r>
            <a:r>
              <a:rPr lang="de-DE" dirty="0"/>
              <a:t> </a:t>
            </a:r>
            <a:r>
              <a:rPr lang="de-DE" dirty="0" err="1"/>
              <a:t>losses</a:t>
            </a:r>
            <a:r>
              <a:rPr lang="de-DE" dirty="0"/>
              <a:t>.</a:t>
            </a:r>
          </a:p>
          <a:p>
            <a:r>
              <a:rPr lang="de-DE" dirty="0"/>
              <a:t>EP </a:t>
            </a:r>
            <a:r>
              <a:rPr lang="de-DE" dirty="0" err="1"/>
              <a:t>Proposal</a:t>
            </a:r>
            <a:r>
              <a:rPr lang="de-DE" dirty="0"/>
              <a:t> also </a:t>
            </a:r>
            <a:r>
              <a:rPr lang="de-DE" dirty="0" err="1"/>
              <a:t>contains</a:t>
            </a:r>
            <a:r>
              <a:rPr lang="de-DE" dirty="0"/>
              <a:t> </a:t>
            </a:r>
            <a:r>
              <a:rPr lang="de-DE" dirty="0" err="1"/>
              <a:t>some</a:t>
            </a:r>
            <a:r>
              <a:rPr lang="de-DE" dirty="0"/>
              <a:t> </a:t>
            </a:r>
            <a:r>
              <a:rPr lang="de-DE" dirty="0" err="1"/>
              <a:t>significant</a:t>
            </a:r>
            <a:r>
              <a:rPr lang="de-DE" dirty="0"/>
              <a:t> </a:t>
            </a:r>
            <a:r>
              <a:rPr lang="de-DE" dirty="0" err="1"/>
              <a:t>definitions</a:t>
            </a:r>
            <a:r>
              <a:rPr lang="de-DE" dirty="0"/>
              <a:t> such </a:t>
            </a:r>
            <a:r>
              <a:rPr lang="de-DE" dirty="0" err="1"/>
              <a:t>as</a:t>
            </a:r>
            <a:r>
              <a:rPr lang="de-DE" dirty="0"/>
              <a:t>:</a:t>
            </a:r>
          </a:p>
          <a:p>
            <a:pPr lvl="1"/>
            <a:r>
              <a:rPr lang="en-GB" dirty="0"/>
              <a:t>(c)   ‘high risk’ means a significant potential in an autonomously operating AI-system to cause harm or damage to one or more persons in a manner that is random and goes beyond what can reasonably be expected; the significance of the potential depends on the interplay between the severity of possible harm or damage, the degree of autonomy of decision-making, the likelihood that the risk materializes and the manner and the context in which the AI-system is being used;</a:t>
            </a:r>
            <a:endParaRPr lang="de-DE" dirty="0"/>
          </a:p>
          <a:p>
            <a:endParaRPr lang="de-DE" dirty="0"/>
          </a:p>
          <a:p>
            <a:endParaRPr lang="de-DE" dirty="0"/>
          </a:p>
        </p:txBody>
      </p:sp>
      <p:sp>
        <p:nvSpPr>
          <p:cNvPr id="4" name="Datumsplatzhalter 3">
            <a:extLst>
              <a:ext uri="{FF2B5EF4-FFF2-40B4-BE49-F238E27FC236}">
                <a16:creationId xmlns:a16="http://schemas.microsoft.com/office/drawing/2014/main" id="{2587BE76-74D9-4AEB-8C8F-60A8F5C030EE}"/>
              </a:ext>
            </a:extLst>
          </p:cNvPr>
          <p:cNvSpPr>
            <a:spLocks noGrp="1"/>
          </p:cNvSpPr>
          <p:nvPr>
            <p:ph type="dt" sz="half" idx="10"/>
          </p:nvPr>
        </p:nvSpPr>
        <p:spPr/>
        <p:txBody>
          <a:bodyPr/>
          <a:lstStyle/>
          <a:p>
            <a:pPr>
              <a:defRPr/>
            </a:pPr>
            <a:fld id="{A1E45B81-638F-484E-9998-DA433C92D355}" type="datetime4">
              <a:rPr lang="de-DE" smtClean="0"/>
              <a:pPr>
                <a:defRPr/>
              </a:pPr>
              <a:t>4. September 2022</a:t>
            </a:fld>
            <a:endParaRPr lang="de-DE"/>
          </a:p>
        </p:txBody>
      </p:sp>
    </p:spTree>
    <p:extLst>
      <p:ext uri="{BB962C8B-B14F-4D97-AF65-F5344CB8AC3E}">
        <p14:creationId xmlns:p14="http://schemas.microsoft.com/office/powerpoint/2010/main" val="3486140828"/>
      </p:ext>
    </p:extLst>
  </p:cSld>
  <p:clrMapOvr>
    <a:masterClrMapping/>
  </p:clrMapOvr>
  <p:transition spd="slow">
    <p:pull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C9386-35EF-416E-8507-6B1059F5A099}"/>
              </a:ext>
            </a:extLst>
          </p:cNvPr>
          <p:cNvSpPr>
            <a:spLocks noGrp="1"/>
          </p:cNvSpPr>
          <p:nvPr>
            <p:ph type="title"/>
          </p:nvPr>
        </p:nvSpPr>
        <p:spPr/>
        <p:txBody>
          <a:bodyPr/>
          <a:lstStyle/>
          <a:p>
            <a:r>
              <a:rPr lang="de-DE" dirty="0"/>
              <a:t>Resolution of </a:t>
            </a:r>
            <a:r>
              <a:rPr lang="de-DE" dirty="0" err="1"/>
              <a:t>the</a:t>
            </a:r>
            <a:r>
              <a:rPr lang="de-DE" dirty="0"/>
              <a:t> EP – Voss-report</a:t>
            </a:r>
          </a:p>
        </p:txBody>
      </p:sp>
      <p:sp>
        <p:nvSpPr>
          <p:cNvPr id="3" name="Inhaltsplatzhalter 2">
            <a:extLst>
              <a:ext uri="{FF2B5EF4-FFF2-40B4-BE49-F238E27FC236}">
                <a16:creationId xmlns:a16="http://schemas.microsoft.com/office/drawing/2014/main" id="{9928BBAD-73F8-4EB7-B9D2-F9A66025F1EB}"/>
              </a:ext>
            </a:extLst>
          </p:cNvPr>
          <p:cNvSpPr>
            <a:spLocks noGrp="1"/>
          </p:cNvSpPr>
          <p:nvPr>
            <p:ph idx="1"/>
          </p:nvPr>
        </p:nvSpPr>
        <p:spPr>
          <a:xfrm>
            <a:off x="76200" y="2205038"/>
            <a:ext cx="8888413" cy="3887787"/>
          </a:xfrm>
        </p:spPr>
        <p:txBody>
          <a:bodyPr>
            <a:normAutofit fontScale="85000" lnSpcReduction="20000"/>
          </a:bodyPr>
          <a:lstStyle/>
          <a:p>
            <a:r>
              <a:rPr lang="de-DE" dirty="0" err="1"/>
              <a:t>Moreover</a:t>
            </a:r>
            <a:r>
              <a:rPr lang="de-DE" dirty="0"/>
              <a:t>, </a:t>
            </a:r>
            <a:r>
              <a:rPr lang="de-DE" dirty="0" err="1"/>
              <a:t>operators</a:t>
            </a:r>
            <a:r>
              <a:rPr lang="de-DE" dirty="0"/>
              <a:t> </a:t>
            </a:r>
            <a:r>
              <a:rPr lang="de-DE" dirty="0" err="1"/>
              <a:t>are</a:t>
            </a:r>
            <a:r>
              <a:rPr lang="de-DE" dirty="0"/>
              <a:t> </a:t>
            </a:r>
            <a:r>
              <a:rPr lang="de-DE" dirty="0" err="1"/>
              <a:t>defined</a:t>
            </a:r>
            <a:r>
              <a:rPr lang="de-DE" dirty="0"/>
              <a:t> </a:t>
            </a:r>
            <a:r>
              <a:rPr lang="de-DE" dirty="0" err="1"/>
              <a:t>as</a:t>
            </a:r>
            <a:r>
              <a:rPr lang="de-DE" dirty="0"/>
              <a:t>:</a:t>
            </a:r>
          </a:p>
          <a:p>
            <a:pPr lvl="1"/>
            <a:r>
              <a:rPr lang="en-US" dirty="0"/>
              <a:t>(e) ‘frontend operator’ means any natural or legal person who exercises a degree of control over a risk connected with the operation and functioning of the AI-system and benefits from its operation;</a:t>
            </a:r>
          </a:p>
          <a:p>
            <a:pPr lvl="1"/>
            <a:r>
              <a:rPr lang="en-US" dirty="0"/>
              <a:t>(f) ‘backend operator’ means any natural or legal person who, on a continuous basis, defines the features of the technology and provides data and an essential backend support service and therefore also exercises a degree of control over the risk connected with the operation and functioning of the AI-system;</a:t>
            </a:r>
          </a:p>
          <a:p>
            <a:r>
              <a:rPr lang="en-US" dirty="0"/>
              <a:t>However: Liability on grounds of Producer`s liability should be prior to the EP-Proposal (frictions!)</a:t>
            </a:r>
          </a:p>
          <a:p>
            <a:endParaRPr lang="de-DE" dirty="0"/>
          </a:p>
        </p:txBody>
      </p:sp>
      <p:sp>
        <p:nvSpPr>
          <p:cNvPr id="4" name="Datumsplatzhalter 3">
            <a:extLst>
              <a:ext uri="{FF2B5EF4-FFF2-40B4-BE49-F238E27FC236}">
                <a16:creationId xmlns:a16="http://schemas.microsoft.com/office/drawing/2014/main" id="{9AFF54AD-1D72-44A4-8BC5-DC3E0378ACCB}"/>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1178106393"/>
      </p:ext>
    </p:extLst>
  </p:cSld>
  <p:clrMapOvr>
    <a:masterClrMapping/>
  </p:clrMapOvr>
  <p:transition spd="slow">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BCA64-AB61-4894-8244-02839DFBDD6B}"/>
              </a:ext>
            </a:extLst>
          </p:cNvPr>
          <p:cNvSpPr>
            <a:spLocks noGrp="1"/>
          </p:cNvSpPr>
          <p:nvPr>
            <p:ph type="title"/>
          </p:nvPr>
        </p:nvSpPr>
        <p:spPr/>
        <p:txBody>
          <a:bodyPr/>
          <a:lstStyle/>
          <a:p>
            <a:r>
              <a:rPr lang="de-DE" dirty="0"/>
              <a:t>Resolution of </a:t>
            </a:r>
            <a:r>
              <a:rPr lang="de-DE" dirty="0" err="1"/>
              <a:t>the</a:t>
            </a:r>
            <a:r>
              <a:rPr lang="de-DE" dirty="0"/>
              <a:t> EP – Voss-report</a:t>
            </a:r>
          </a:p>
        </p:txBody>
      </p:sp>
      <p:sp>
        <p:nvSpPr>
          <p:cNvPr id="3" name="Inhaltsplatzhalter 2">
            <a:extLst>
              <a:ext uri="{FF2B5EF4-FFF2-40B4-BE49-F238E27FC236}">
                <a16:creationId xmlns:a16="http://schemas.microsoft.com/office/drawing/2014/main" id="{FB928C4A-FD02-45CC-A0A3-7D30240F9DA6}"/>
              </a:ext>
            </a:extLst>
          </p:cNvPr>
          <p:cNvSpPr>
            <a:spLocks noGrp="1"/>
          </p:cNvSpPr>
          <p:nvPr>
            <p:ph idx="1"/>
          </p:nvPr>
        </p:nvSpPr>
        <p:spPr>
          <a:xfrm>
            <a:off x="455612" y="2205038"/>
            <a:ext cx="8509001" cy="3887787"/>
          </a:xfrm>
        </p:spPr>
        <p:txBody>
          <a:bodyPr/>
          <a:lstStyle/>
          <a:p>
            <a:r>
              <a:rPr lang="de-DE" dirty="0"/>
              <a:t>Art. 4 (1) of </a:t>
            </a:r>
            <a:r>
              <a:rPr lang="de-DE" dirty="0" err="1"/>
              <a:t>the</a:t>
            </a:r>
            <a:r>
              <a:rPr lang="de-DE" dirty="0"/>
              <a:t> EP-</a:t>
            </a:r>
            <a:r>
              <a:rPr lang="de-DE" dirty="0" err="1"/>
              <a:t>Proposal</a:t>
            </a:r>
            <a:r>
              <a:rPr lang="de-DE" dirty="0"/>
              <a:t> </a:t>
            </a:r>
            <a:r>
              <a:rPr lang="de-DE" dirty="0" err="1"/>
              <a:t>establishes</a:t>
            </a:r>
            <a:r>
              <a:rPr lang="de-DE" dirty="0"/>
              <a:t> a </a:t>
            </a:r>
            <a:r>
              <a:rPr lang="de-DE" dirty="0" err="1"/>
              <a:t>strict</a:t>
            </a:r>
            <a:r>
              <a:rPr lang="de-DE" dirty="0"/>
              <a:t> </a:t>
            </a:r>
            <a:r>
              <a:rPr lang="de-DE" dirty="0" err="1"/>
              <a:t>liability</a:t>
            </a:r>
            <a:r>
              <a:rPr lang="de-DE" dirty="0"/>
              <a:t> for high-</a:t>
            </a:r>
            <a:r>
              <a:rPr lang="de-DE" dirty="0" err="1"/>
              <a:t>risk</a:t>
            </a:r>
            <a:r>
              <a:rPr lang="de-DE" dirty="0"/>
              <a:t> AI </a:t>
            </a:r>
            <a:r>
              <a:rPr lang="de-DE" dirty="0" err="1"/>
              <a:t>activities</a:t>
            </a:r>
            <a:r>
              <a:rPr lang="de-DE" dirty="0"/>
              <a:t> (</a:t>
            </a:r>
            <a:r>
              <a:rPr lang="de-DE" dirty="0" err="1"/>
              <a:t>which</a:t>
            </a:r>
            <a:r>
              <a:rPr lang="de-DE" dirty="0"/>
              <a:t> </a:t>
            </a:r>
            <a:r>
              <a:rPr lang="de-DE" dirty="0" err="1"/>
              <a:t>are</a:t>
            </a:r>
            <a:r>
              <a:rPr lang="de-DE" dirty="0"/>
              <a:t> </a:t>
            </a:r>
            <a:r>
              <a:rPr lang="de-DE" dirty="0" err="1"/>
              <a:t>defined</a:t>
            </a:r>
            <a:r>
              <a:rPr lang="de-DE" dirty="0"/>
              <a:t> in an Annex and </a:t>
            </a:r>
            <a:r>
              <a:rPr lang="de-DE" dirty="0" err="1"/>
              <a:t>by</a:t>
            </a:r>
            <a:r>
              <a:rPr lang="de-DE" dirty="0"/>
              <a:t> </a:t>
            </a:r>
            <a:r>
              <a:rPr lang="de-DE" dirty="0" err="1"/>
              <a:t>delegated</a:t>
            </a:r>
            <a:r>
              <a:rPr lang="de-DE" dirty="0"/>
              <a:t> </a:t>
            </a:r>
            <a:r>
              <a:rPr lang="de-DE" dirty="0" err="1"/>
              <a:t>acts</a:t>
            </a:r>
            <a:r>
              <a:rPr lang="de-DE" dirty="0"/>
              <a:t>)</a:t>
            </a:r>
          </a:p>
          <a:p>
            <a:r>
              <a:rPr lang="de-DE" dirty="0"/>
              <a:t>Art. 4 (4) of </a:t>
            </a:r>
            <a:r>
              <a:rPr lang="de-DE" dirty="0" err="1"/>
              <a:t>the</a:t>
            </a:r>
            <a:r>
              <a:rPr lang="de-DE" dirty="0"/>
              <a:t> EP-</a:t>
            </a:r>
            <a:r>
              <a:rPr lang="de-DE" dirty="0" err="1"/>
              <a:t>Proposal</a:t>
            </a:r>
            <a:r>
              <a:rPr lang="de-DE" dirty="0"/>
              <a:t> </a:t>
            </a:r>
            <a:r>
              <a:rPr lang="de-DE" dirty="0" err="1"/>
              <a:t>obliges</a:t>
            </a:r>
            <a:r>
              <a:rPr lang="de-DE" dirty="0"/>
              <a:t> </a:t>
            </a:r>
            <a:r>
              <a:rPr lang="de-DE" dirty="0" err="1"/>
              <a:t>frontend</a:t>
            </a:r>
            <a:r>
              <a:rPr lang="de-DE" dirty="0"/>
              <a:t> and backend </a:t>
            </a:r>
            <a:r>
              <a:rPr lang="de-DE" dirty="0" err="1"/>
              <a:t>operators</a:t>
            </a:r>
            <a:r>
              <a:rPr lang="de-DE" dirty="0"/>
              <a:t> </a:t>
            </a:r>
            <a:r>
              <a:rPr lang="de-DE" dirty="0" err="1"/>
              <a:t>to</a:t>
            </a:r>
            <a:r>
              <a:rPr lang="de-DE" dirty="0"/>
              <a:t> </a:t>
            </a:r>
            <a:r>
              <a:rPr lang="de-DE" dirty="0" err="1"/>
              <a:t>conclude</a:t>
            </a:r>
            <a:r>
              <a:rPr lang="de-DE" dirty="0"/>
              <a:t> </a:t>
            </a:r>
            <a:r>
              <a:rPr lang="de-DE" dirty="0" err="1"/>
              <a:t>liability</a:t>
            </a:r>
            <a:r>
              <a:rPr lang="de-DE" dirty="0"/>
              <a:t> </a:t>
            </a:r>
            <a:r>
              <a:rPr lang="de-DE" dirty="0" err="1"/>
              <a:t>insurances</a:t>
            </a:r>
            <a:r>
              <a:rPr lang="de-DE" dirty="0"/>
              <a:t> </a:t>
            </a:r>
            <a:r>
              <a:rPr lang="de-DE" dirty="0" err="1"/>
              <a:t>that</a:t>
            </a:r>
            <a:r>
              <a:rPr lang="de-DE" dirty="0"/>
              <a:t> </a:t>
            </a:r>
            <a:r>
              <a:rPr lang="de-DE" dirty="0" err="1"/>
              <a:t>cover</a:t>
            </a:r>
            <a:r>
              <a:rPr lang="de-DE" dirty="0"/>
              <a:t> </a:t>
            </a:r>
            <a:r>
              <a:rPr lang="de-DE" dirty="0" err="1"/>
              <a:t>the</a:t>
            </a:r>
            <a:r>
              <a:rPr lang="de-DE" dirty="0"/>
              <a:t> </a:t>
            </a:r>
            <a:r>
              <a:rPr lang="de-DE" dirty="0" err="1"/>
              <a:t>compensations</a:t>
            </a:r>
            <a:r>
              <a:rPr lang="de-DE" dirty="0"/>
              <a:t> </a:t>
            </a:r>
            <a:r>
              <a:rPr lang="de-DE" dirty="0" err="1"/>
              <a:t>foreseen</a:t>
            </a:r>
            <a:r>
              <a:rPr lang="de-DE" dirty="0"/>
              <a:t> in Art. 5 and 6 of </a:t>
            </a:r>
            <a:r>
              <a:rPr lang="de-DE" dirty="0" err="1"/>
              <a:t>the</a:t>
            </a:r>
            <a:r>
              <a:rPr lang="de-DE" dirty="0"/>
              <a:t> </a:t>
            </a:r>
            <a:r>
              <a:rPr lang="de-DE" dirty="0" err="1"/>
              <a:t>proposed</a:t>
            </a:r>
            <a:r>
              <a:rPr lang="de-DE" dirty="0"/>
              <a:t> </a:t>
            </a:r>
            <a:r>
              <a:rPr lang="de-DE" dirty="0" err="1"/>
              <a:t>regulation</a:t>
            </a:r>
            <a:r>
              <a:rPr lang="de-DE" dirty="0"/>
              <a:t>.</a:t>
            </a:r>
          </a:p>
        </p:txBody>
      </p:sp>
      <p:sp>
        <p:nvSpPr>
          <p:cNvPr id="4" name="Datumsplatzhalter 3">
            <a:extLst>
              <a:ext uri="{FF2B5EF4-FFF2-40B4-BE49-F238E27FC236}">
                <a16:creationId xmlns:a16="http://schemas.microsoft.com/office/drawing/2014/main" id="{6064B3E3-C5D2-4DEC-9534-FBF42016D369}"/>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2068907119"/>
      </p:ext>
    </p:extLst>
  </p:cSld>
  <p:clrMapOvr>
    <a:masterClrMapping/>
  </p:clrMapOvr>
  <p:transition spd="slow">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D632D-B3FE-4371-8FCD-059762478766}"/>
              </a:ext>
            </a:extLst>
          </p:cNvPr>
          <p:cNvSpPr>
            <a:spLocks noGrp="1"/>
          </p:cNvSpPr>
          <p:nvPr>
            <p:ph type="title"/>
          </p:nvPr>
        </p:nvSpPr>
        <p:spPr/>
        <p:txBody>
          <a:bodyPr/>
          <a:lstStyle/>
          <a:p>
            <a:r>
              <a:rPr lang="de-DE" dirty="0"/>
              <a:t>Resolution of </a:t>
            </a:r>
            <a:r>
              <a:rPr lang="de-DE" dirty="0" err="1"/>
              <a:t>the</a:t>
            </a:r>
            <a:r>
              <a:rPr lang="de-DE" dirty="0"/>
              <a:t> EP – Voss-report</a:t>
            </a:r>
          </a:p>
        </p:txBody>
      </p:sp>
      <p:sp>
        <p:nvSpPr>
          <p:cNvPr id="3" name="Inhaltsplatzhalter 2">
            <a:extLst>
              <a:ext uri="{FF2B5EF4-FFF2-40B4-BE49-F238E27FC236}">
                <a16:creationId xmlns:a16="http://schemas.microsoft.com/office/drawing/2014/main" id="{5C0FAD09-8CA0-4C6A-AEEF-572784260510}"/>
              </a:ext>
            </a:extLst>
          </p:cNvPr>
          <p:cNvSpPr>
            <a:spLocks noGrp="1"/>
          </p:cNvSpPr>
          <p:nvPr>
            <p:ph idx="1"/>
          </p:nvPr>
        </p:nvSpPr>
        <p:spPr>
          <a:xfrm>
            <a:off x="323528" y="2205038"/>
            <a:ext cx="8641085" cy="3887787"/>
          </a:xfrm>
        </p:spPr>
        <p:txBody>
          <a:bodyPr>
            <a:normAutofit fontScale="85000" lnSpcReduction="20000"/>
          </a:bodyPr>
          <a:lstStyle/>
          <a:p>
            <a:r>
              <a:rPr lang="en-US" dirty="0"/>
              <a:t>The amount of compensation which an operator of a high risk AI-system has to pay shall be capped according to Art. 5 (1) </a:t>
            </a:r>
          </a:p>
          <a:p>
            <a:pPr lvl="1"/>
            <a:r>
              <a:rPr lang="en-US" dirty="0"/>
              <a:t>(a)	 up to a maximum amount of </a:t>
            </a:r>
            <a:r>
              <a:rPr lang="en-US" u="sng" dirty="0"/>
              <a:t>EUR two million </a:t>
            </a:r>
            <a:r>
              <a:rPr lang="en-US" dirty="0"/>
              <a:t>in the event of the death of, or in the event of harm caused to the health or physical integrity of, an affected person, resulting from an operation of a high-risk AI-system;</a:t>
            </a:r>
          </a:p>
          <a:p>
            <a:pPr lvl="1"/>
            <a:r>
              <a:rPr lang="en-US" dirty="0"/>
              <a:t>(b)	  up to a maximum amount of </a:t>
            </a:r>
            <a:r>
              <a:rPr lang="en-US" u="sng" dirty="0"/>
              <a:t>EUR one million in the event of significant immaterial harm</a:t>
            </a:r>
            <a:r>
              <a:rPr lang="en-US" dirty="0"/>
              <a:t> that results in a verifiable economic loss or of damage caused to property, including when several items of property of an affected person were damaged as a result of a single operation of a single high-risk AI-system</a:t>
            </a:r>
            <a:endParaRPr lang="de-DE" dirty="0"/>
          </a:p>
        </p:txBody>
      </p:sp>
      <p:sp>
        <p:nvSpPr>
          <p:cNvPr id="4" name="Datumsplatzhalter 3">
            <a:extLst>
              <a:ext uri="{FF2B5EF4-FFF2-40B4-BE49-F238E27FC236}">
                <a16:creationId xmlns:a16="http://schemas.microsoft.com/office/drawing/2014/main" id="{02D60438-8C0D-4CC3-A1AC-41FC42BF1B1C}"/>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1286726656"/>
      </p:ext>
    </p:extLst>
  </p:cSld>
  <p:clrMapOvr>
    <a:masterClrMapping/>
  </p:clrMapOvr>
  <p:transition spd="slow">
    <p:pull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91950-5E53-409D-8971-B812413B432C}"/>
              </a:ext>
            </a:extLst>
          </p:cNvPr>
          <p:cNvSpPr>
            <a:spLocks noGrp="1"/>
          </p:cNvSpPr>
          <p:nvPr>
            <p:ph type="title"/>
          </p:nvPr>
        </p:nvSpPr>
        <p:spPr/>
        <p:txBody>
          <a:bodyPr/>
          <a:lstStyle/>
          <a:p>
            <a:r>
              <a:rPr lang="en-US" dirty="0"/>
              <a:t>Resolution of the EP – Voss-report</a:t>
            </a:r>
            <a:endParaRPr lang="de-DE" dirty="0"/>
          </a:p>
        </p:txBody>
      </p:sp>
      <p:sp>
        <p:nvSpPr>
          <p:cNvPr id="3" name="Inhaltsplatzhalter 2">
            <a:extLst>
              <a:ext uri="{FF2B5EF4-FFF2-40B4-BE49-F238E27FC236}">
                <a16:creationId xmlns:a16="http://schemas.microsoft.com/office/drawing/2014/main" id="{08146021-096E-4607-AB98-1BFC2E9F04D1}"/>
              </a:ext>
            </a:extLst>
          </p:cNvPr>
          <p:cNvSpPr>
            <a:spLocks noGrp="1"/>
          </p:cNvSpPr>
          <p:nvPr>
            <p:ph idx="1"/>
          </p:nvPr>
        </p:nvSpPr>
        <p:spPr>
          <a:xfrm>
            <a:off x="683568" y="2205038"/>
            <a:ext cx="8281045" cy="3887787"/>
          </a:xfrm>
        </p:spPr>
        <p:txBody>
          <a:bodyPr>
            <a:normAutofit fontScale="77500" lnSpcReduction="20000"/>
          </a:bodyPr>
          <a:lstStyle/>
          <a:p>
            <a:r>
              <a:rPr lang="en-US" dirty="0"/>
              <a:t>All other operators of AI </a:t>
            </a:r>
            <a:r>
              <a:rPr lang="en-US" u="sng" dirty="0"/>
              <a:t>are only liable on fault-based liability.</a:t>
            </a:r>
            <a:r>
              <a:rPr lang="en-US" dirty="0"/>
              <a:t> However Art. 8 (2) provides for a </a:t>
            </a:r>
            <a:r>
              <a:rPr lang="en-US" u="sng" dirty="0"/>
              <a:t>reverse burden of proof</a:t>
            </a:r>
            <a:r>
              <a:rPr lang="en-US" dirty="0"/>
              <a:t>:</a:t>
            </a:r>
          </a:p>
          <a:p>
            <a:pPr lvl="1"/>
            <a:r>
              <a:rPr lang="en-US" dirty="0"/>
              <a:t>2. The operator shall not be liable if he or she can prove that the harm or damage was caused without his or her fault, relying on either of the following grounds:</a:t>
            </a:r>
          </a:p>
          <a:p>
            <a:pPr lvl="1"/>
            <a:r>
              <a:rPr lang="en-US" dirty="0"/>
              <a:t>(a)	the AI-system was activated without his or her knowledge while all reasonable and necessary measures to avoid such activation outside of the operator’s control were taken, or</a:t>
            </a:r>
          </a:p>
          <a:p>
            <a:pPr lvl="1"/>
            <a:r>
              <a:rPr lang="en-US" dirty="0"/>
              <a:t>(b)	 due diligence was observed by performing all the following actions: selecting a suitable AI-system for the right task and skills, putting the AI-system duly into operation, monitoring the activities and maintaining the operational reliability by regularly installing all available updates.</a:t>
            </a:r>
          </a:p>
          <a:p>
            <a:endParaRPr lang="de-DE" dirty="0"/>
          </a:p>
        </p:txBody>
      </p:sp>
      <p:sp>
        <p:nvSpPr>
          <p:cNvPr id="4" name="Datumsplatzhalter 3">
            <a:extLst>
              <a:ext uri="{FF2B5EF4-FFF2-40B4-BE49-F238E27FC236}">
                <a16:creationId xmlns:a16="http://schemas.microsoft.com/office/drawing/2014/main" id="{5840F2D2-A598-4CF8-95EA-02960DF4A273}"/>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4137358320"/>
      </p:ext>
    </p:extLst>
  </p:cSld>
  <p:clrMapOvr>
    <a:masterClrMapping/>
  </p:clrMapOvr>
  <p:transition spd="slow">
    <p:pull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87A04-D808-4F99-94FB-151930DFE667}"/>
              </a:ext>
            </a:extLst>
          </p:cNvPr>
          <p:cNvSpPr>
            <a:spLocks noGrp="1"/>
          </p:cNvSpPr>
          <p:nvPr>
            <p:ph type="title"/>
          </p:nvPr>
        </p:nvSpPr>
        <p:spPr/>
        <p:txBody>
          <a:bodyPr/>
          <a:lstStyle/>
          <a:p>
            <a:r>
              <a:rPr lang="en-US" dirty="0"/>
              <a:t>Criticism</a:t>
            </a:r>
            <a:endParaRPr lang="de-DE" dirty="0"/>
          </a:p>
        </p:txBody>
      </p:sp>
      <p:sp>
        <p:nvSpPr>
          <p:cNvPr id="3" name="Inhaltsplatzhalter 2">
            <a:extLst>
              <a:ext uri="{FF2B5EF4-FFF2-40B4-BE49-F238E27FC236}">
                <a16:creationId xmlns:a16="http://schemas.microsoft.com/office/drawing/2014/main" id="{47CC7AA7-9A64-49A0-A642-72934818242F}"/>
              </a:ext>
            </a:extLst>
          </p:cNvPr>
          <p:cNvSpPr>
            <a:spLocks noGrp="1"/>
          </p:cNvSpPr>
          <p:nvPr>
            <p:ph idx="1"/>
          </p:nvPr>
        </p:nvSpPr>
        <p:spPr>
          <a:xfrm>
            <a:off x="179512" y="2205038"/>
            <a:ext cx="8785101" cy="3887787"/>
          </a:xfrm>
        </p:spPr>
        <p:txBody>
          <a:bodyPr>
            <a:normAutofit fontScale="85000" lnSpcReduction="20000"/>
          </a:bodyPr>
          <a:lstStyle/>
          <a:p>
            <a:r>
              <a:rPr lang="de-DE" dirty="0"/>
              <a:t>The </a:t>
            </a:r>
            <a:r>
              <a:rPr lang="de-DE" dirty="0" err="1"/>
              <a:t>resolution</a:t>
            </a:r>
            <a:r>
              <a:rPr lang="de-DE" dirty="0"/>
              <a:t> </a:t>
            </a:r>
            <a:r>
              <a:rPr lang="de-DE" dirty="0" err="1"/>
              <a:t>does</a:t>
            </a:r>
            <a:r>
              <a:rPr lang="de-DE" dirty="0"/>
              <a:t> not </a:t>
            </a:r>
            <a:r>
              <a:rPr lang="de-DE" dirty="0" err="1"/>
              <a:t>address</a:t>
            </a:r>
            <a:r>
              <a:rPr lang="de-DE" dirty="0"/>
              <a:t> </a:t>
            </a:r>
            <a:r>
              <a:rPr lang="de-DE" dirty="0" err="1"/>
              <a:t>producers</a:t>
            </a:r>
            <a:r>
              <a:rPr lang="de-DE" dirty="0"/>
              <a:t>‘ </a:t>
            </a:r>
            <a:r>
              <a:rPr lang="de-DE" dirty="0" err="1"/>
              <a:t>liability</a:t>
            </a:r>
            <a:r>
              <a:rPr lang="de-DE" dirty="0"/>
              <a:t> </a:t>
            </a:r>
            <a:r>
              <a:rPr lang="de-DE" dirty="0" err="1"/>
              <a:t>explicitly</a:t>
            </a:r>
            <a:r>
              <a:rPr lang="de-DE" dirty="0"/>
              <a:t>. </a:t>
            </a:r>
          </a:p>
          <a:p>
            <a:r>
              <a:rPr lang="de-DE" dirty="0" err="1"/>
              <a:t>It</a:t>
            </a:r>
            <a:r>
              <a:rPr lang="de-DE" dirty="0"/>
              <a:t> </a:t>
            </a:r>
            <a:r>
              <a:rPr lang="de-DE" dirty="0" err="1"/>
              <a:t>rather</a:t>
            </a:r>
            <a:r>
              <a:rPr lang="de-DE" dirty="0"/>
              <a:t> </a:t>
            </a:r>
            <a:r>
              <a:rPr lang="de-DE" dirty="0" err="1"/>
              <a:t>urges</a:t>
            </a:r>
            <a:r>
              <a:rPr lang="de-DE" dirty="0"/>
              <a:t> in </a:t>
            </a:r>
            <a:r>
              <a:rPr lang="de-DE" dirty="0" err="1"/>
              <a:t>the</a:t>
            </a:r>
            <a:r>
              <a:rPr lang="de-DE" dirty="0"/>
              <a:t> </a:t>
            </a:r>
            <a:r>
              <a:rPr lang="de-DE" dirty="0" err="1"/>
              <a:t>resolution</a:t>
            </a:r>
            <a:r>
              <a:rPr lang="de-DE" dirty="0"/>
              <a:t> </a:t>
            </a:r>
            <a:r>
              <a:rPr lang="de-DE" dirty="0" err="1"/>
              <a:t>adopted</a:t>
            </a:r>
            <a:r>
              <a:rPr lang="de-DE" dirty="0"/>
              <a:t> </a:t>
            </a:r>
            <a:r>
              <a:rPr lang="de-DE" dirty="0" err="1"/>
              <a:t>by</a:t>
            </a:r>
            <a:r>
              <a:rPr lang="de-DE" dirty="0"/>
              <a:t> </a:t>
            </a:r>
            <a:r>
              <a:rPr lang="de-DE" dirty="0" err="1"/>
              <a:t>the</a:t>
            </a:r>
            <a:r>
              <a:rPr lang="de-DE" dirty="0"/>
              <a:t> </a:t>
            </a:r>
            <a:r>
              <a:rPr lang="de-DE" dirty="0" err="1"/>
              <a:t>Commission</a:t>
            </a:r>
            <a:r>
              <a:rPr lang="de-DE" dirty="0"/>
              <a:t> </a:t>
            </a:r>
            <a:r>
              <a:rPr lang="de-DE" dirty="0" err="1"/>
              <a:t>to</a:t>
            </a:r>
            <a:r>
              <a:rPr lang="de-DE" dirty="0"/>
              <a:t> </a:t>
            </a:r>
            <a:r>
              <a:rPr lang="de-DE" dirty="0" err="1"/>
              <a:t>adopt</a:t>
            </a:r>
            <a:r>
              <a:rPr lang="de-DE" dirty="0"/>
              <a:t> </a:t>
            </a:r>
            <a:r>
              <a:rPr lang="de-DE" dirty="0" err="1"/>
              <a:t>the</a:t>
            </a:r>
            <a:r>
              <a:rPr lang="de-DE" dirty="0"/>
              <a:t> Producers </a:t>
            </a:r>
            <a:r>
              <a:rPr lang="de-DE" dirty="0" err="1"/>
              <a:t>Liability</a:t>
            </a:r>
            <a:r>
              <a:rPr lang="de-DE" dirty="0"/>
              <a:t> </a:t>
            </a:r>
            <a:r>
              <a:rPr lang="de-DE" dirty="0" err="1"/>
              <a:t>Directive</a:t>
            </a:r>
            <a:r>
              <a:rPr lang="de-DE" dirty="0"/>
              <a:t> </a:t>
            </a:r>
            <a:r>
              <a:rPr lang="de-DE" dirty="0" err="1"/>
              <a:t>to</a:t>
            </a:r>
            <a:r>
              <a:rPr lang="de-DE" dirty="0"/>
              <a:t> </a:t>
            </a:r>
            <a:r>
              <a:rPr lang="de-DE" dirty="0" err="1"/>
              <a:t>take</a:t>
            </a:r>
            <a:r>
              <a:rPr lang="de-DE" dirty="0"/>
              <a:t> </a:t>
            </a:r>
            <a:r>
              <a:rPr lang="de-DE" dirty="0" err="1"/>
              <a:t>into</a:t>
            </a:r>
            <a:r>
              <a:rPr lang="de-DE" dirty="0"/>
              <a:t> </a:t>
            </a:r>
            <a:r>
              <a:rPr lang="de-DE" dirty="0" err="1"/>
              <a:t>account</a:t>
            </a:r>
            <a:r>
              <a:rPr lang="de-DE" dirty="0"/>
              <a:t> digital </a:t>
            </a:r>
            <a:r>
              <a:rPr lang="de-DE" dirty="0" err="1"/>
              <a:t>content</a:t>
            </a:r>
            <a:r>
              <a:rPr lang="de-DE" dirty="0"/>
              <a:t> and </a:t>
            </a:r>
            <a:r>
              <a:rPr lang="de-DE" dirty="0" err="1"/>
              <a:t>services</a:t>
            </a:r>
            <a:r>
              <a:rPr lang="de-DE" dirty="0"/>
              <a:t> </a:t>
            </a:r>
            <a:r>
              <a:rPr lang="de-DE" dirty="0" err="1"/>
              <a:t>as</a:t>
            </a:r>
            <a:r>
              <a:rPr lang="de-DE" dirty="0"/>
              <a:t> „</a:t>
            </a:r>
            <a:r>
              <a:rPr lang="de-DE" dirty="0" err="1"/>
              <a:t>products</a:t>
            </a:r>
            <a:r>
              <a:rPr lang="de-DE" dirty="0"/>
              <a:t>“ (</a:t>
            </a:r>
            <a:r>
              <a:rPr lang="de-DE" dirty="0" err="1"/>
              <a:t>no</a:t>
            </a:r>
            <a:r>
              <a:rPr lang="de-DE" dirty="0"/>
              <a:t>. 8)</a:t>
            </a:r>
          </a:p>
          <a:p>
            <a:r>
              <a:rPr lang="de-DE" dirty="0"/>
              <a:t>Also </a:t>
            </a:r>
            <a:r>
              <a:rPr lang="de-DE" dirty="0" err="1"/>
              <a:t>producers</a:t>
            </a:r>
            <a:r>
              <a:rPr lang="de-DE" dirty="0"/>
              <a:t> </a:t>
            </a:r>
            <a:r>
              <a:rPr lang="de-DE" dirty="0" err="1"/>
              <a:t>should</a:t>
            </a:r>
            <a:r>
              <a:rPr lang="de-DE" dirty="0"/>
              <a:t> </a:t>
            </a:r>
            <a:r>
              <a:rPr lang="de-DE" dirty="0" err="1"/>
              <a:t>be</a:t>
            </a:r>
            <a:r>
              <a:rPr lang="de-DE" dirty="0"/>
              <a:t> </a:t>
            </a:r>
            <a:r>
              <a:rPr lang="de-DE" dirty="0" err="1"/>
              <a:t>more</a:t>
            </a:r>
            <a:r>
              <a:rPr lang="de-DE" dirty="0"/>
              <a:t> </a:t>
            </a:r>
            <a:r>
              <a:rPr lang="de-DE" dirty="0" err="1"/>
              <a:t>broadly</a:t>
            </a:r>
            <a:r>
              <a:rPr lang="de-DE" dirty="0"/>
              <a:t> </a:t>
            </a:r>
            <a:r>
              <a:rPr lang="de-DE" dirty="0" err="1"/>
              <a:t>defined</a:t>
            </a:r>
            <a:r>
              <a:rPr lang="de-DE" dirty="0"/>
              <a:t> </a:t>
            </a:r>
            <a:r>
              <a:rPr lang="de-DE" dirty="0" err="1"/>
              <a:t>to</a:t>
            </a:r>
            <a:r>
              <a:rPr lang="de-DE" dirty="0"/>
              <a:t> </a:t>
            </a:r>
            <a:r>
              <a:rPr lang="de-DE" dirty="0" err="1"/>
              <a:t>include</a:t>
            </a:r>
            <a:r>
              <a:rPr lang="de-DE" dirty="0"/>
              <a:t> </a:t>
            </a:r>
            <a:r>
              <a:rPr lang="de-DE" dirty="0" err="1"/>
              <a:t>programmers</a:t>
            </a:r>
            <a:r>
              <a:rPr lang="de-DE" dirty="0"/>
              <a:t>, </a:t>
            </a:r>
            <a:r>
              <a:rPr lang="de-DE" dirty="0" err="1"/>
              <a:t>service</a:t>
            </a:r>
            <a:r>
              <a:rPr lang="de-DE" dirty="0"/>
              <a:t> </a:t>
            </a:r>
            <a:r>
              <a:rPr lang="de-DE" dirty="0" err="1"/>
              <a:t>providers</a:t>
            </a:r>
            <a:r>
              <a:rPr lang="de-DE" dirty="0"/>
              <a:t> </a:t>
            </a:r>
            <a:r>
              <a:rPr lang="de-DE" dirty="0" err="1"/>
              <a:t>as</a:t>
            </a:r>
            <a:r>
              <a:rPr lang="de-DE" dirty="0"/>
              <a:t> </a:t>
            </a:r>
            <a:r>
              <a:rPr lang="de-DE" dirty="0" err="1"/>
              <a:t>well</a:t>
            </a:r>
            <a:r>
              <a:rPr lang="de-DE" dirty="0"/>
              <a:t> </a:t>
            </a:r>
            <a:r>
              <a:rPr lang="de-DE" dirty="0" err="1"/>
              <a:t>as</a:t>
            </a:r>
            <a:r>
              <a:rPr lang="de-DE" dirty="0"/>
              <a:t> backend </a:t>
            </a:r>
            <a:r>
              <a:rPr lang="de-DE" dirty="0" err="1"/>
              <a:t>operators</a:t>
            </a:r>
            <a:endParaRPr lang="de-DE" dirty="0"/>
          </a:p>
          <a:p>
            <a:r>
              <a:rPr lang="de-DE" dirty="0" err="1"/>
              <a:t>No</a:t>
            </a:r>
            <a:r>
              <a:rPr lang="de-DE" dirty="0"/>
              <a:t> </a:t>
            </a:r>
            <a:r>
              <a:rPr lang="de-DE" dirty="0" err="1"/>
              <a:t>regulation</a:t>
            </a:r>
            <a:r>
              <a:rPr lang="de-DE" dirty="0"/>
              <a:t> </a:t>
            </a:r>
            <a:r>
              <a:rPr lang="de-DE" dirty="0" err="1"/>
              <a:t>of</a:t>
            </a:r>
            <a:r>
              <a:rPr lang="de-DE" dirty="0"/>
              <a:t> </a:t>
            </a:r>
            <a:r>
              <a:rPr lang="de-DE" dirty="0" err="1"/>
              <a:t>burden</a:t>
            </a:r>
            <a:r>
              <a:rPr lang="de-DE" dirty="0"/>
              <a:t> </a:t>
            </a:r>
            <a:r>
              <a:rPr lang="de-DE" dirty="0" err="1"/>
              <a:t>of</a:t>
            </a:r>
            <a:r>
              <a:rPr lang="de-DE" dirty="0"/>
              <a:t> </a:t>
            </a:r>
            <a:r>
              <a:rPr lang="de-DE" dirty="0" err="1"/>
              <a:t>proof</a:t>
            </a:r>
            <a:r>
              <a:rPr lang="de-DE" dirty="0"/>
              <a:t> </a:t>
            </a:r>
            <a:r>
              <a:rPr lang="de-DE" dirty="0" err="1"/>
              <a:t>concerning</a:t>
            </a:r>
            <a:r>
              <a:rPr lang="de-DE" dirty="0"/>
              <a:t> </a:t>
            </a:r>
            <a:r>
              <a:rPr lang="de-DE" dirty="0" err="1"/>
              <a:t>black</a:t>
            </a:r>
            <a:r>
              <a:rPr lang="de-DE" dirty="0"/>
              <a:t> box </a:t>
            </a:r>
            <a:r>
              <a:rPr lang="de-DE" dirty="0" err="1"/>
              <a:t>problem</a:t>
            </a:r>
            <a:endParaRPr lang="de-DE" dirty="0"/>
          </a:p>
          <a:p>
            <a:r>
              <a:rPr lang="de-DE" dirty="0"/>
              <a:t>Regulation </a:t>
            </a:r>
            <a:r>
              <a:rPr lang="de-DE" dirty="0" err="1"/>
              <a:t>of</a:t>
            </a:r>
            <a:r>
              <a:rPr lang="de-DE" dirty="0"/>
              <a:t> </a:t>
            </a:r>
            <a:r>
              <a:rPr lang="de-DE" dirty="0" err="1"/>
              <a:t>harms</a:t>
            </a:r>
            <a:r>
              <a:rPr lang="de-DE" dirty="0"/>
              <a:t> (</a:t>
            </a:r>
            <a:r>
              <a:rPr lang="de-DE" dirty="0" err="1"/>
              <a:t>damages</a:t>
            </a:r>
            <a:r>
              <a:rPr lang="de-DE" dirty="0"/>
              <a:t>) </a:t>
            </a:r>
            <a:r>
              <a:rPr lang="de-DE" dirty="0" err="1"/>
              <a:t>is</a:t>
            </a:r>
            <a:r>
              <a:rPr lang="de-DE" dirty="0"/>
              <a:t> not </a:t>
            </a:r>
            <a:r>
              <a:rPr lang="de-DE" dirty="0" err="1"/>
              <a:t>consistent</a:t>
            </a:r>
            <a:r>
              <a:rPr lang="de-DE" dirty="0"/>
              <a:t> </a:t>
            </a:r>
            <a:r>
              <a:rPr lang="de-DE" dirty="0" err="1"/>
              <a:t>with</a:t>
            </a:r>
            <a:r>
              <a:rPr lang="de-DE" dirty="0"/>
              <a:t> </a:t>
            </a:r>
            <a:r>
              <a:rPr lang="de-DE" dirty="0" err="1"/>
              <a:t>acquis</a:t>
            </a:r>
            <a:r>
              <a:rPr lang="de-DE" dirty="0"/>
              <a:t> </a:t>
            </a:r>
            <a:r>
              <a:rPr lang="de-DE" dirty="0" err="1"/>
              <a:t>communautaire</a:t>
            </a:r>
            <a:r>
              <a:rPr lang="de-DE" dirty="0"/>
              <a:t> (</a:t>
            </a:r>
            <a:r>
              <a:rPr lang="de-DE" dirty="0" err="1"/>
              <a:t>immaterial</a:t>
            </a:r>
            <a:r>
              <a:rPr lang="de-DE" dirty="0"/>
              <a:t> </a:t>
            </a:r>
            <a:r>
              <a:rPr lang="de-DE" dirty="0" err="1"/>
              <a:t>penalties</a:t>
            </a:r>
            <a:r>
              <a:rPr lang="de-DE" dirty="0"/>
              <a:t>, e.g., </a:t>
            </a:r>
            <a:r>
              <a:rPr lang="de-DE" dirty="0" err="1"/>
              <a:t>harms</a:t>
            </a:r>
            <a:r>
              <a:rPr lang="de-DE" dirty="0"/>
              <a:t> </a:t>
            </a:r>
            <a:r>
              <a:rPr lang="de-DE" dirty="0" err="1"/>
              <a:t>to</a:t>
            </a:r>
            <a:r>
              <a:rPr lang="de-DE" dirty="0"/>
              <a:t> </a:t>
            </a:r>
            <a:r>
              <a:rPr lang="de-DE" dirty="0" err="1"/>
              <a:t>third</a:t>
            </a:r>
            <a:r>
              <a:rPr lang="de-DE" dirty="0"/>
              <a:t> </a:t>
            </a:r>
            <a:r>
              <a:rPr lang="de-DE" dirty="0" err="1"/>
              <a:t>parties</a:t>
            </a:r>
            <a:r>
              <a:rPr lang="de-DE" dirty="0"/>
              <a:t> (</a:t>
            </a:r>
            <a:r>
              <a:rPr lang="de-DE" dirty="0" err="1"/>
              <a:t>shocks</a:t>
            </a:r>
            <a:r>
              <a:rPr lang="de-DE" dirty="0"/>
              <a:t>))</a:t>
            </a:r>
          </a:p>
        </p:txBody>
      </p:sp>
      <p:sp>
        <p:nvSpPr>
          <p:cNvPr id="4" name="Datumsplatzhalter 3">
            <a:extLst>
              <a:ext uri="{FF2B5EF4-FFF2-40B4-BE49-F238E27FC236}">
                <a16:creationId xmlns:a16="http://schemas.microsoft.com/office/drawing/2014/main" id="{E2B559F4-FA25-4C45-9695-BCA0220391E8}"/>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2413604719"/>
      </p:ext>
    </p:extLst>
  </p:cSld>
  <p:clrMapOvr>
    <a:masterClrMapping/>
  </p:clrMapOvr>
  <p:transition spd="slow">
    <p:pull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E3ED4-4A90-4C0C-9EA4-9A02C06500F7}"/>
              </a:ext>
            </a:extLst>
          </p:cNvPr>
          <p:cNvSpPr>
            <a:spLocks noGrp="1"/>
          </p:cNvSpPr>
          <p:nvPr>
            <p:ph type="title"/>
          </p:nvPr>
        </p:nvSpPr>
        <p:spPr/>
        <p:txBody>
          <a:bodyPr/>
          <a:lstStyle/>
          <a:p>
            <a:r>
              <a:rPr lang="de-DE" dirty="0" err="1"/>
              <a:t>Conclusion</a:t>
            </a:r>
            <a:endParaRPr lang="de-DE" dirty="0"/>
          </a:p>
        </p:txBody>
      </p:sp>
      <p:sp>
        <p:nvSpPr>
          <p:cNvPr id="3" name="Inhaltsplatzhalter 2">
            <a:extLst>
              <a:ext uri="{FF2B5EF4-FFF2-40B4-BE49-F238E27FC236}">
                <a16:creationId xmlns:a16="http://schemas.microsoft.com/office/drawing/2014/main" id="{50994CC5-D4E0-4C7D-BDA2-F2B3997E5A99}"/>
              </a:ext>
            </a:extLst>
          </p:cNvPr>
          <p:cNvSpPr>
            <a:spLocks noGrp="1"/>
          </p:cNvSpPr>
          <p:nvPr>
            <p:ph idx="1"/>
          </p:nvPr>
        </p:nvSpPr>
        <p:spPr>
          <a:xfrm>
            <a:off x="455612" y="2205038"/>
            <a:ext cx="8509001" cy="3887787"/>
          </a:xfrm>
        </p:spPr>
        <p:txBody>
          <a:bodyPr/>
          <a:lstStyle/>
          <a:p>
            <a:r>
              <a:rPr lang="de-DE" dirty="0" err="1"/>
              <a:t>Good</a:t>
            </a:r>
            <a:r>
              <a:rPr lang="de-DE" dirty="0"/>
              <a:t> </a:t>
            </a:r>
            <a:r>
              <a:rPr lang="de-DE" dirty="0" err="1"/>
              <a:t>approaches</a:t>
            </a:r>
            <a:r>
              <a:rPr lang="de-DE" dirty="0"/>
              <a:t>, in </a:t>
            </a:r>
            <a:r>
              <a:rPr lang="de-DE" dirty="0" err="1"/>
              <a:t>the</a:t>
            </a:r>
            <a:r>
              <a:rPr lang="de-DE" dirty="0"/>
              <a:t> </a:t>
            </a:r>
            <a:r>
              <a:rPr lang="de-DE" dirty="0" err="1"/>
              <a:t>particular</a:t>
            </a:r>
            <a:r>
              <a:rPr lang="de-DE" dirty="0"/>
              <a:t> </a:t>
            </a:r>
            <a:r>
              <a:rPr lang="de-DE" dirty="0" err="1"/>
              <a:t>combination</a:t>
            </a:r>
            <a:r>
              <a:rPr lang="de-DE" dirty="0"/>
              <a:t> </a:t>
            </a:r>
            <a:r>
              <a:rPr lang="de-DE" dirty="0" err="1"/>
              <a:t>of</a:t>
            </a:r>
            <a:r>
              <a:rPr lang="de-DE" dirty="0"/>
              <a:t> </a:t>
            </a:r>
            <a:r>
              <a:rPr lang="de-DE" dirty="0" err="1"/>
              <a:t>two</a:t>
            </a:r>
            <a:r>
              <a:rPr lang="de-DE" dirty="0"/>
              <a:t> legal </a:t>
            </a:r>
            <a:r>
              <a:rPr lang="de-DE" dirty="0" err="1"/>
              <a:t>areas</a:t>
            </a:r>
            <a:endParaRPr lang="de-DE" dirty="0"/>
          </a:p>
          <a:p>
            <a:r>
              <a:rPr lang="de-DE" dirty="0" err="1"/>
              <a:t>However</a:t>
            </a:r>
            <a:r>
              <a:rPr lang="de-DE" dirty="0"/>
              <a:t>, </a:t>
            </a:r>
            <a:r>
              <a:rPr lang="de-DE" dirty="0" err="1"/>
              <a:t>problems</a:t>
            </a:r>
            <a:r>
              <a:rPr lang="de-DE" dirty="0"/>
              <a:t> in </a:t>
            </a:r>
            <a:r>
              <a:rPr lang="de-DE" dirty="0" err="1"/>
              <a:t>detail</a:t>
            </a:r>
            <a:r>
              <a:rPr lang="de-DE" dirty="0"/>
              <a:t>:</a:t>
            </a:r>
          </a:p>
          <a:p>
            <a:pPr lvl="1"/>
            <a:r>
              <a:rPr lang="de-DE" dirty="0" err="1"/>
              <a:t>Relationship</a:t>
            </a:r>
            <a:r>
              <a:rPr lang="de-DE" dirty="0"/>
              <a:t> </a:t>
            </a:r>
            <a:r>
              <a:rPr lang="de-DE" dirty="0" err="1"/>
              <a:t>to</a:t>
            </a:r>
            <a:r>
              <a:rPr lang="de-DE" dirty="0"/>
              <a:t> </a:t>
            </a:r>
            <a:r>
              <a:rPr lang="de-DE" dirty="0" err="1"/>
              <a:t>producer`s</a:t>
            </a:r>
            <a:r>
              <a:rPr lang="de-DE" dirty="0"/>
              <a:t> </a:t>
            </a:r>
            <a:r>
              <a:rPr lang="de-DE" dirty="0" err="1"/>
              <a:t>liability</a:t>
            </a:r>
            <a:r>
              <a:rPr lang="de-DE" dirty="0"/>
              <a:t> </a:t>
            </a:r>
            <a:r>
              <a:rPr lang="de-DE" dirty="0" err="1"/>
              <a:t>directive</a:t>
            </a:r>
            <a:endParaRPr lang="de-DE" dirty="0"/>
          </a:p>
          <a:p>
            <a:pPr lvl="1"/>
            <a:r>
              <a:rPr lang="de-DE" dirty="0" err="1"/>
              <a:t>Relationship</a:t>
            </a:r>
            <a:r>
              <a:rPr lang="de-DE" dirty="0"/>
              <a:t> </a:t>
            </a:r>
            <a:r>
              <a:rPr lang="de-DE" dirty="0" err="1"/>
              <a:t>to</a:t>
            </a:r>
            <a:r>
              <a:rPr lang="de-DE" dirty="0"/>
              <a:t> GDPR</a:t>
            </a:r>
          </a:p>
          <a:p>
            <a:pPr lvl="1"/>
            <a:r>
              <a:rPr lang="de-DE" dirty="0"/>
              <a:t>Definition </a:t>
            </a:r>
            <a:r>
              <a:rPr lang="de-DE" dirty="0" err="1"/>
              <a:t>problems</a:t>
            </a:r>
            <a:r>
              <a:rPr lang="de-DE" dirty="0"/>
              <a:t> (</a:t>
            </a:r>
            <a:r>
              <a:rPr lang="de-DE" dirty="0" err="1"/>
              <a:t>scope</a:t>
            </a:r>
            <a:r>
              <a:rPr lang="de-DE" dirty="0"/>
              <a:t> like high-</a:t>
            </a:r>
            <a:r>
              <a:rPr lang="de-DE" dirty="0" err="1"/>
              <a:t>risk</a:t>
            </a:r>
            <a:r>
              <a:rPr lang="de-DE" dirty="0"/>
              <a:t> AI </a:t>
            </a:r>
            <a:r>
              <a:rPr lang="de-DE" dirty="0" err="1"/>
              <a:t>as</a:t>
            </a:r>
            <a:r>
              <a:rPr lang="de-DE" dirty="0"/>
              <a:t> </a:t>
            </a:r>
            <a:r>
              <a:rPr lang="de-DE" dirty="0" err="1"/>
              <a:t>well</a:t>
            </a:r>
            <a:r>
              <a:rPr lang="de-DE" dirty="0"/>
              <a:t> </a:t>
            </a:r>
            <a:r>
              <a:rPr lang="de-DE" dirty="0" err="1"/>
              <a:t>as</a:t>
            </a:r>
            <a:r>
              <a:rPr lang="de-DE" dirty="0"/>
              <a:t> </a:t>
            </a:r>
            <a:r>
              <a:rPr lang="de-DE" dirty="0" err="1"/>
              <a:t>producer`s</a:t>
            </a:r>
            <a:r>
              <a:rPr lang="de-DE" dirty="0"/>
              <a:t> </a:t>
            </a:r>
            <a:r>
              <a:rPr lang="de-DE" dirty="0" err="1"/>
              <a:t>definition</a:t>
            </a:r>
            <a:r>
              <a:rPr lang="de-DE" dirty="0"/>
              <a:t>)</a:t>
            </a:r>
          </a:p>
        </p:txBody>
      </p:sp>
      <p:sp>
        <p:nvSpPr>
          <p:cNvPr id="4" name="Datumsplatzhalter 3">
            <a:extLst>
              <a:ext uri="{FF2B5EF4-FFF2-40B4-BE49-F238E27FC236}">
                <a16:creationId xmlns:a16="http://schemas.microsoft.com/office/drawing/2014/main" id="{8E6CE098-F4E7-453F-9D10-C4B76574C5B1}"/>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3941392738"/>
      </p:ext>
    </p:extLst>
  </p:cSld>
  <p:clrMapOvr>
    <a:masterClrMapping/>
  </p:clrMapOvr>
  <p:transition spd="slow">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C5962-619E-42D9-9CAB-80B3C6312E2C}"/>
              </a:ext>
            </a:extLst>
          </p:cNvPr>
          <p:cNvSpPr>
            <a:spLocks noGrp="1"/>
          </p:cNvSpPr>
          <p:nvPr>
            <p:ph type="title"/>
          </p:nvPr>
        </p:nvSpPr>
        <p:spPr/>
        <p:txBody>
          <a:bodyPr/>
          <a:lstStyle/>
          <a:p>
            <a:r>
              <a:rPr lang="de-DE" dirty="0"/>
              <a:t>Basic </a:t>
            </a:r>
            <a:r>
              <a:rPr lang="de-DE" dirty="0" err="1"/>
              <a:t>approach</a:t>
            </a:r>
            <a:r>
              <a:rPr lang="de-DE" dirty="0"/>
              <a:t> of </a:t>
            </a:r>
            <a:r>
              <a:rPr lang="de-DE" dirty="0" err="1"/>
              <a:t>the</a:t>
            </a:r>
            <a:r>
              <a:rPr lang="de-DE" dirty="0"/>
              <a:t> </a:t>
            </a:r>
            <a:r>
              <a:rPr lang="de-DE" dirty="0" err="1"/>
              <a:t>new</a:t>
            </a:r>
            <a:r>
              <a:rPr lang="de-DE" dirty="0"/>
              <a:t> </a:t>
            </a:r>
            <a:r>
              <a:rPr lang="de-DE" dirty="0" err="1"/>
              <a:t>proposal</a:t>
            </a:r>
            <a:r>
              <a:rPr lang="de-DE" dirty="0"/>
              <a:t> AI-</a:t>
            </a:r>
            <a:r>
              <a:rPr lang="de-DE" dirty="0" err="1"/>
              <a:t>act</a:t>
            </a:r>
            <a:endParaRPr lang="de-DE" dirty="0"/>
          </a:p>
        </p:txBody>
      </p:sp>
      <p:sp>
        <p:nvSpPr>
          <p:cNvPr id="3" name="Inhaltsplatzhalter 2">
            <a:extLst>
              <a:ext uri="{FF2B5EF4-FFF2-40B4-BE49-F238E27FC236}">
                <a16:creationId xmlns:a16="http://schemas.microsoft.com/office/drawing/2014/main" id="{B0D05177-54BC-48A9-B3B4-D669912E36CE}"/>
              </a:ext>
            </a:extLst>
          </p:cNvPr>
          <p:cNvSpPr>
            <a:spLocks noGrp="1"/>
          </p:cNvSpPr>
          <p:nvPr>
            <p:ph idx="1"/>
          </p:nvPr>
        </p:nvSpPr>
        <p:spPr>
          <a:xfrm>
            <a:off x="755576" y="2205038"/>
            <a:ext cx="8209037" cy="3887787"/>
          </a:xfrm>
        </p:spPr>
        <p:txBody>
          <a:bodyPr>
            <a:normAutofit fontScale="92500" lnSpcReduction="10000"/>
          </a:bodyPr>
          <a:lstStyle/>
          <a:p>
            <a:r>
              <a:rPr lang="de-DE" dirty="0"/>
              <a:t>Horizontal, </a:t>
            </a:r>
            <a:r>
              <a:rPr lang="de-DE" dirty="0" err="1"/>
              <a:t>risk</a:t>
            </a:r>
            <a:r>
              <a:rPr lang="de-DE" dirty="0"/>
              <a:t> </a:t>
            </a:r>
            <a:r>
              <a:rPr lang="de-DE" dirty="0" err="1"/>
              <a:t>based</a:t>
            </a:r>
            <a:r>
              <a:rPr lang="de-DE" dirty="0"/>
              <a:t> </a:t>
            </a:r>
            <a:r>
              <a:rPr lang="de-DE" dirty="0" err="1"/>
              <a:t>approach</a:t>
            </a:r>
            <a:r>
              <a:rPr lang="de-DE" dirty="0"/>
              <a:t> – </a:t>
            </a:r>
            <a:r>
              <a:rPr lang="de-DE" dirty="0" err="1"/>
              <a:t>to</a:t>
            </a:r>
            <a:r>
              <a:rPr lang="de-DE" dirty="0"/>
              <a:t> </a:t>
            </a:r>
            <a:r>
              <a:rPr lang="de-DE" dirty="0" err="1"/>
              <a:t>be</a:t>
            </a:r>
            <a:r>
              <a:rPr lang="de-DE" dirty="0"/>
              <a:t> </a:t>
            </a:r>
            <a:r>
              <a:rPr lang="de-DE" dirty="0" err="1"/>
              <a:t>integrated</a:t>
            </a:r>
            <a:r>
              <a:rPr lang="de-DE" dirty="0"/>
              <a:t> in </a:t>
            </a:r>
            <a:r>
              <a:rPr lang="de-DE" dirty="0" err="1"/>
              <a:t>sector</a:t>
            </a:r>
            <a:r>
              <a:rPr lang="de-DE" dirty="0"/>
              <a:t> </a:t>
            </a:r>
            <a:r>
              <a:rPr lang="de-DE" dirty="0" err="1"/>
              <a:t>specific</a:t>
            </a:r>
            <a:r>
              <a:rPr lang="de-DE" dirty="0"/>
              <a:t> </a:t>
            </a:r>
            <a:r>
              <a:rPr lang="de-DE" dirty="0" err="1"/>
              <a:t>product</a:t>
            </a:r>
            <a:r>
              <a:rPr lang="de-DE" dirty="0"/>
              <a:t> </a:t>
            </a:r>
            <a:r>
              <a:rPr lang="de-DE" dirty="0" err="1"/>
              <a:t>safety</a:t>
            </a:r>
            <a:r>
              <a:rPr lang="de-DE" dirty="0"/>
              <a:t> </a:t>
            </a:r>
            <a:r>
              <a:rPr lang="de-DE" dirty="0" err="1"/>
              <a:t>directives</a:t>
            </a:r>
            <a:r>
              <a:rPr lang="de-DE" dirty="0"/>
              <a:t> and </a:t>
            </a:r>
            <a:r>
              <a:rPr lang="de-DE" dirty="0" err="1"/>
              <a:t>regulations</a:t>
            </a:r>
            <a:endParaRPr lang="de-DE" dirty="0"/>
          </a:p>
          <a:p>
            <a:r>
              <a:rPr lang="de-DE" dirty="0" err="1"/>
              <a:t>Product</a:t>
            </a:r>
            <a:r>
              <a:rPr lang="de-DE" dirty="0"/>
              <a:t> </a:t>
            </a:r>
            <a:r>
              <a:rPr lang="de-DE" dirty="0" err="1"/>
              <a:t>safety</a:t>
            </a:r>
            <a:r>
              <a:rPr lang="de-DE" dirty="0"/>
              <a:t> </a:t>
            </a:r>
            <a:r>
              <a:rPr lang="de-DE" dirty="0" err="1"/>
              <a:t>approach</a:t>
            </a:r>
            <a:r>
              <a:rPr lang="de-DE" dirty="0"/>
              <a:t>, </a:t>
            </a:r>
            <a:r>
              <a:rPr lang="de-DE" dirty="0" err="1"/>
              <a:t>making</a:t>
            </a:r>
            <a:r>
              <a:rPr lang="de-DE" dirty="0"/>
              <a:t> </a:t>
            </a:r>
            <a:r>
              <a:rPr lang="de-DE" dirty="0" err="1"/>
              <a:t>use</a:t>
            </a:r>
            <a:r>
              <a:rPr lang="de-DE" dirty="0"/>
              <a:t> of traditional </a:t>
            </a:r>
            <a:r>
              <a:rPr lang="de-DE" dirty="0" err="1"/>
              <a:t>conformity</a:t>
            </a:r>
            <a:r>
              <a:rPr lang="de-DE" dirty="0"/>
              <a:t> </a:t>
            </a:r>
            <a:r>
              <a:rPr lang="de-DE" dirty="0" err="1"/>
              <a:t>assessments</a:t>
            </a:r>
            <a:endParaRPr lang="de-DE" dirty="0"/>
          </a:p>
          <a:p>
            <a:r>
              <a:rPr lang="de-DE" dirty="0" err="1"/>
              <a:t>No</a:t>
            </a:r>
            <a:r>
              <a:rPr lang="de-DE" dirty="0"/>
              <a:t> formal </a:t>
            </a:r>
            <a:r>
              <a:rPr lang="de-DE" dirty="0" err="1"/>
              <a:t>admission</a:t>
            </a:r>
            <a:r>
              <a:rPr lang="de-DE" dirty="0"/>
              <a:t> </a:t>
            </a:r>
            <a:r>
              <a:rPr lang="de-DE" dirty="0" err="1"/>
              <a:t>act</a:t>
            </a:r>
            <a:r>
              <a:rPr lang="de-DE" dirty="0"/>
              <a:t>, </a:t>
            </a:r>
            <a:r>
              <a:rPr lang="de-DE" dirty="0" err="1"/>
              <a:t>registration</a:t>
            </a:r>
            <a:r>
              <a:rPr lang="de-DE" dirty="0"/>
              <a:t> at EU-</a:t>
            </a:r>
            <a:r>
              <a:rPr lang="de-DE" dirty="0" err="1"/>
              <a:t>database</a:t>
            </a:r>
            <a:r>
              <a:rPr lang="de-DE" dirty="0"/>
              <a:t> </a:t>
            </a:r>
            <a:r>
              <a:rPr lang="de-DE" dirty="0" err="1"/>
              <a:t>sufficien</a:t>
            </a:r>
            <a:endParaRPr lang="de-DE" dirty="0"/>
          </a:p>
          <a:p>
            <a:r>
              <a:rPr lang="de-DE" dirty="0" err="1"/>
              <a:t>Concentrating</a:t>
            </a:r>
            <a:r>
              <a:rPr lang="de-DE" dirty="0"/>
              <a:t> on </a:t>
            </a:r>
            <a:r>
              <a:rPr lang="de-DE" dirty="0" err="1"/>
              <a:t>prohibition</a:t>
            </a:r>
            <a:r>
              <a:rPr lang="de-DE" dirty="0"/>
              <a:t> of </a:t>
            </a:r>
            <a:r>
              <a:rPr lang="de-DE" dirty="0" err="1"/>
              <a:t>certain</a:t>
            </a:r>
            <a:r>
              <a:rPr lang="de-DE" dirty="0"/>
              <a:t> AI-</a:t>
            </a:r>
            <a:r>
              <a:rPr lang="de-DE" dirty="0" err="1"/>
              <a:t>practices</a:t>
            </a:r>
            <a:r>
              <a:rPr lang="de-DE" dirty="0"/>
              <a:t>, and </a:t>
            </a:r>
            <a:r>
              <a:rPr lang="de-DE" dirty="0" err="1"/>
              <a:t>regulation</a:t>
            </a:r>
            <a:r>
              <a:rPr lang="de-DE" dirty="0"/>
              <a:t> high-</a:t>
            </a:r>
            <a:r>
              <a:rPr lang="de-DE" dirty="0" err="1"/>
              <a:t>risk</a:t>
            </a:r>
            <a:r>
              <a:rPr lang="de-DE" dirty="0"/>
              <a:t> AI-systems</a:t>
            </a:r>
          </a:p>
        </p:txBody>
      </p:sp>
      <p:sp>
        <p:nvSpPr>
          <p:cNvPr id="4" name="Datumsplatzhalter 3">
            <a:extLst>
              <a:ext uri="{FF2B5EF4-FFF2-40B4-BE49-F238E27FC236}">
                <a16:creationId xmlns:a16="http://schemas.microsoft.com/office/drawing/2014/main" id="{B25D7BD9-1A86-41C5-B8B6-0FC5F7050D86}"/>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2490186441"/>
      </p:ext>
    </p:extLst>
  </p:cSld>
  <p:clrMapOvr>
    <a:masterClrMapping/>
  </p:clrMapOvr>
  <p:transition spd="slow">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BAB37-6CCA-4999-A2D7-186D90DAF5C3}"/>
              </a:ext>
            </a:extLst>
          </p:cNvPr>
          <p:cNvSpPr>
            <a:spLocks noGrp="1"/>
          </p:cNvSpPr>
          <p:nvPr>
            <p:ph type="title"/>
          </p:nvPr>
        </p:nvSpPr>
        <p:spPr>
          <a:xfrm>
            <a:off x="611188" y="1052513"/>
            <a:ext cx="8077200" cy="864319"/>
          </a:xfrm>
        </p:spPr>
        <p:txBody>
          <a:bodyPr/>
          <a:lstStyle/>
          <a:p>
            <a:r>
              <a:rPr lang="de-DE" sz="4000" dirty="0"/>
              <a:t>The </a:t>
            </a:r>
            <a:r>
              <a:rPr lang="de-DE" sz="4000" dirty="0" err="1"/>
              <a:t>proposal</a:t>
            </a:r>
            <a:r>
              <a:rPr lang="de-DE" sz="4000" dirty="0"/>
              <a:t> of </a:t>
            </a:r>
            <a:r>
              <a:rPr lang="de-DE" sz="4000" dirty="0" err="1"/>
              <a:t>the</a:t>
            </a:r>
            <a:r>
              <a:rPr lang="de-DE" sz="4000" dirty="0"/>
              <a:t> </a:t>
            </a:r>
            <a:r>
              <a:rPr lang="de-DE" sz="4000" dirty="0" err="1"/>
              <a:t>new</a:t>
            </a:r>
            <a:r>
              <a:rPr lang="de-DE" sz="4000" dirty="0"/>
              <a:t> AI-</a:t>
            </a:r>
            <a:r>
              <a:rPr lang="de-DE" sz="4000" dirty="0" err="1"/>
              <a:t>act</a:t>
            </a:r>
            <a:br>
              <a:rPr lang="de-DE" sz="4000" dirty="0"/>
            </a:br>
            <a:r>
              <a:rPr lang="de-DE" sz="4000" dirty="0" err="1"/>
              <a:t>scope</a:t>
            </a:r>
            <a:r>
              <a:rPr lang="de-DE" sz="4000" dirty="0"/>
              <a:t> of </a:t>
            </a:r>
            <a:r>
              <a:rPr lang="de-DE" sz="4000" dirty="0" err="1"/>
              <a:t>application</a:t>
            </a:r>
            <a:endParaRPr lang="de-DE" sz="4000" dirty="0"/>
          </a:p>
        </p:txBody>
      </p:sp>
      <p:sp>
        <p:nvSpPr>
          <p:cNvPr id="3" name="Inhaltsplatzhalter 2">
            <a:extLst>
              <a:ext uri="{FF2B5EF4-FFF2-40B4-BE49-F238E27FC236}">
                <a16:creationId xmlns:a16="http://schemas.microsoft.com/office/drawing/2014/main" id="{A5B3932B-89AC-431B-978C-50BBD10AAA6B}"/>
              </a:ext>
            </a:extLst>
          </p:cNvPr>
          <p:cNvSpPr>
            <a:spLocks noGrp="1"/>
          </p:cNvSpPr>
          <p:nvPr>
            <p:ph idx="1"/>
          </p:nvPr>
        </p:nvSpPr>
        <p:spPr>
          <a:xfrm>
            <a:off x="755576" y="2205038"/>
            <a:ext cx="8209037" cy="3887787"/>
          </a:xfrm>
        </p:spPr>
        <p:txBody>
          <a:bodyPr>
            <a:normAutofit/>
          </a:bodyPr>
          <a:lstStyle/>
          <a:p>
            <a:r>
              <a:rPr lang="de-DE" dirty="0"/>
              <a:t>Definition of AI </a:t>
            </a:r>
            <a:r>
              <a:rPr lang="de-DE" dirty="0" err="1"/>
              <a:t>according</a:t>
            </a:r>
            <a:r>
              <a:rPr lang="de-DE" dirty="0"/>
              <a:t> Annex I: </a:t>
            </a:r>
          </a:p>
          <a:p>
            <a:pPr lvl="1"/>
            <a:r>
              <a:rPr lang="de-DE" dirty="0"/>
              <a:t>not </a:t>
            </a:r>
            <a:r>
              <a:rPr lang="de-DE" dirty="0" err="1"/>
              <a:t>only</a:t>
            </a:r>
            <a:r>
              <a:rPr lang="de-DE" dirty="0"/>
              <a:t> </a:t>
            </a:r>
            <a:r>
              <a:rPr lang="de-DE" dirty="0" err="1"/>
              <a:t>machine</a:t>
            </a:r>
            <a:r>
              <a:rPr lang="de-DE" dirty="0"/>
              <a:t> </a:t>
            </a:r>
            <a:r>
              <a:rPr lang="de-DE" dirty="0" err="1"/>
              <a:t>learning</a:t>
            </a:r>
            <a:r>
              <a:rPr lang="de-DE" dirty="0"/>
              <a:t> </a:t>
            </a:r>
            <a:r>
              <a:rPr lang="de-DE" dirty="0" err="1"/>
              <a:t>systems</a:t>
            </a:r>
            <a:r>
              <a:rPr lang="de-DE" dirty="0"/>
              <a:t>, but also expert </a:t>
            </a:r>
            <a:r>
              <a:rPr lang="de-DE" dirty="0" err="1"/>
              <a:t>databases</a:t>
            </a:r>
            <a:r>
              <a:rPr lang="de-DE" dirty="0"/>
              <a:t> etc., </a:t>
            </a:r>
          </a:p>
          <a:p>
            <a:pPr lvl="1"/>
            <a:r>
              <a:rPr lang="de-DE" dirty="0" err="1"/>
              <a:t>Mostly</a:t>
            </a:r>
            <a:r>
              <a:rPr lang="de-DE" dirty="0"/>
              <a:t> relevant: </a:t>
            </a:r>
            <a:r>
              <a:rPr lang="de-DE" dirty="0" err="1"/>
              <a:t>results</a:t>
            </a:r>
            <a:r>
              <a:rPr lang="de-DE" dirty="0"/>
              <a:t> </a:t>
            </a:r>
            <a:r>
              <a:rPr lang="de-DE" dirty="0" err="1"/>
              <a:t>or</a:t>
            </a:r>
            <a:r>
              <a:rPr lang="de-DE" dirty="0"/>
              <a:t> </a:t>
            </a:r>
            <a:r>
              <a:rPr lang="de-DE" dirty="0" err="1"/>
              <a:t>recommendations</a:t>
            </a:r>
            <a:r>
              <a:rPr lang="de-DE" dirty="0"/>
              <a:t> </a:t>
            </a:r>
            <a:r>
              <a:rPr lang="de-DE" dirty="0" err="1"/>
              <a:t>produced</a:t>
            </a:r>
            <a:r>
              <a:rPr lang="de-DE" dirty="0"/>
              <a:t> </a:t>
            </a:r>
            <a:r>
              <a:rPr lang="de-DE" dirty="0" err="1"/>
              <a:t>by</a:t>
            </a:r>
            <a:r>
              <a:rPr lang="de-DE" dirty="0"/>
              <a:t> </a:t>
            </a:r>
            <a:r>
              <a:rPr lang="de-DE" dirty="0" err="1"/>
              <a:t>the</a:t>
            </a:r>
            <a:r>
              <a:rPr lang="de-DE" dirty="0"/>
              <a:t> AI-system</a:t>
            </a:r>
          </a:p>
          <a:p>
            <a:pPr lvl="1"/>
            <a:r>
              <a:rPr lang="de-DE" dirty="0"/>
              <a:t>Also: </a:t>
            </a:r>
            <a:r>
              <a:rPr lang="de-DE" dirty="0" err="1"/>
              <a:t>biometric</a:t>
            </a:r>
            <a:r>
              <a:rPr lang="de-DE" dirty="0"/>
              <a:t> </a:t>
            </a:r>
            <a:r>
              <a:rPr lang="de-DE" dirty="0" err="1"/>
              <a:t>identification</a:t>
            </a:r>
            <a:r>
              <a:rPr lang="de-DE" dirty="0"/>
              <a:t> </a:t>
            </a:r>
            <a:r>
              <a:rPr lang="de-DE" dirty="0" err="1"/>
              <a:t>systems</a:t>
            </a:r>
            <a:endParaRPr lang="de-DE" dirty="0"/>
          </a:p>
        </p:txBody>
      </p:sp>
      <p:sp>
        <p:nvSpPr>
          <p:cNvPr id="4" name="Datumsplatzhalter 3">
            <a:extLst>
              <a:ext uri="{FF2B5EF4-FFF2-40B4-BE49-F238E27FC236}">
                <a16:creationId xmlns:a16="http://schemas.microsoft.com/office/drawing/2014/main" id="{6539F8B8-AC12-44CA-9BE4-35C1D7D275D6}"/>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1574512749"/>
      </p:ext>
    </p:extLst>
  </p:cSld>
  <p:clrMapOvr>
    <a:masterClrMapping/>
  </p:clrMapOvr>
  <p:transition spd="slow">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A1336-958B-4FDF-BEC0-2135B79ABD0A}"/>
              </a:ext>
            </a:extLst>
          </p:cNvPr>
          <p:cNvSpPr>
            <a:spLocks noGrp="1"/>
          </p:cNvSpPr>
          <p:nvPr>
            <p:ph type="title"/>
          </p:nvPr>
        </p:nvSpPr>
        <p:spPr/>
        <p:txBody>
          <a:bodyPr/>
          <a:lstStyle/>
          <a:p>
            <a:r>
              <a:rPr lang="de-DE" dirty="0"/>
              <a:t>The </a:t>
            </a:r>
            <a:r>
              <a:rPr lang="de-DE" dirty="0" err="1"/>
              <a:t>new</a:t>
            </a:r>
            <a:r>
              <a:rPr lang="de-DE" dirty="0"/>
              <a:t> </a:t>
            </a:r>
            <a:r>
              <a:rPr lang="de-DE" dirty="0" err="1"/>
              <a:t>proposal</a:t>
            </a:r>
            <a:r>
              <a:rPr lang="de-DE" dirty="0"/>
              <a:t> of AI-</a:t>
            </a:r>
            <a:r>
              <a:rPr lang="de-DE" dirty="0" err="1"/>
              <a:t>act</a:t>
            </a:r>
            <a:endParaRPr lang="de-DE" dirty="0"/>
          </a:p>
        </p:txBody>
      </p:sp>
      <p:sp>
        <p:nvSpPr>
          <p:cNvPr id="3" name="Inhaltsplatzhalter 2">
            <a:extLst>
              <a:ext uri="{FF2B5EF4-FFF2-40B4-BE49-F238E27FC236}">
                <a16:creationId xmlns:a16="http://schemas.microsoft.com/office/drawing/2014/main" id="{DFF2D7EE-4001-4222-8DC0-65C96264353B}"/>
              </a:ext>
            </a:extLst>
          </p:cNvPr>
          <p:cNvSpPr>
            <a:spLocks noGrp="1"/>
          </p:cNvSpPr>
          <p:nvPr>
            <p:ph idx="1"/>
          </p:nvPr>
        </p:nvSpPr>
        <p:spPr>
          <a:xfrm>
            <a:off x="251520" y="2205038"/>
            <a:ext cx="8713093" cy="3887787"/>
          </a:xfrm>
        </p:spPr>
        <p:txBody>
          <a:bodyPr>
            <a:normAutofit fontScale="92500" lnSpcReduction="10000"/>
          </a:bodyPr>
          <a:lstStyle/>
          <a:p>
            <a:pPr lvl="0">
              <a:buClr>
                <a:srgbClr val="003366"/>
              </a:buClr>
            </a:pPr>
            <a:r>
              <a:rPr lang="en-GB" sz="2700" dirty="0" err="1">
                <a:solidFill>
                  <a:srgbClr val="003366"/>
                </a:solidFill>
              </a:rPr>
              <a:t>Adressees</a:t>
            </a:r>
            <a:r>
              <a:rPr lang="en-GB" sz="2700" dirty="0">
                <a:solidFill>
                  <a:srgbClr val="003366"/>
                </a:solidFill>
              </a:rPr>
              <a:t> of regulation:</a:t>
            </a:r>
          </a:p>
          <a:p>
            <a:pPr lvl="1">
              <a:buClr>
                <a:srgbClr val="003366"/>
              </a:buClr>
            </a:pPr>
            <a:r>
              <a:rPr lang="en-GB" sz="2300" dirty="0">
                <a:solidFill>
                  <a:srgbClr val="003366"/>
                </a:solidFill>
              </a:rPr>
              <a:t>All providers and producers of AI-systems</a:t>
            </a:r>
          </a:p>
          <a:p>
            <a:pPr lvl="1">
              <a:buClr>
                <a:srgbClr val="003366"/>
              </a:buClr>
            </a:pPr>
            <a:r>
              <a:rPr lang="en-GB" sz="2300" dirty="0">
                <a:solidFill>
                  <a:srgbClr val="003366"/>
                </a:solidFill>
              </a:rPr>
              <a:t>Also those who are distributing AI under their trademark</a:t>
            </a:r>
          </a:p>
          <a:p>
            <a:pPr lvl="1">
              <a:buClr>
                <a:srgbClr val="003366"/>
              </a:buClr>
            </a:pPr>
            <a:r>
              <a:rPr lang="en-GB" sz="2300" dirty="0">
                <a:solidFill>
                  <a:srgbClr val="003366"/>
                </a:solidFill>
              </a:rPr>
              <a:t>Regardless if a payment is requested or not</a:t>
            </a:r>
          </a:p>
          <a:p>
            <a:pPr lvl="1">
              <a:buClr>
                <a:srgbClr val="003366"/>
              </a:buClr>
            </a:pPr>
            <a:r>
              <a:rPr lang="en-GB" sz="2300" dirty="0">
                <a:solidFill>
                  <a:srgbClr val="003366"/>
                </a:solidFill>
              </a:rPr>
              <a:t>Also open source is being covered</a:t>
            </a:r>
          </a:p>
          <a:p>
            <a:pPr lvl="1">
              <a:buClr>
                <a:srgbClr val="003366"/>
              </a:buClr>
            </a:pPr>
            <a:r>
              <a:rPr lang="en-GB" sz="2300" dirty="0">
                <a:solidFill>
                  <a:srgbClr val="003366"/>
                </a:solidFill>
              </a:rPr>
              <a:t>Moreover: Importers, distributors, and users, in case of commercial use</a:t>
            </a:r>
          </a:p>
          <a:p>
            <a:pPr lvl="0">
              <a:buClr>
                <a:srgbClr val="003366"/>
              </a:buClr>
            </a:pPr>
            <a:r>
              <a:rPr lang="de-DE" sz="2700" dirty="0">
                <a:solidFill>
                  <a:srgbClr val="003366"/>
                </a:solidFill>
              </a:rPr>
              <a:t>International </a:t>
            </a:r>
            <a:r>
              <a:rPr lang="de-DE" sz="2700" dirty="0" err="1">
                <a:solidFill>
                  <a:srgbClr val="003366"/>
                </a:solidFill>
              </a:rPr>
              <a:t>scope</a:t>
            </a:r>
            <a:r>
              <a:rPr lang="de-DE" sz="2700" dirty="0">
                <a:solidFill>
                  <a:srgbClr val="003366"/>
                </a:solidFill>
              </a:rPr>
              <a:t>: </a:t>
            </a:r>
          </a:p>
          <a:p>
            <a:pPr lvl="1">
              <a:buClr>
                <a:srgbClr val="003366"/>
              </a:buClr>
            </a:pPr>
            <a:r>
              <a:rPr lang="de-DE" sz="2400" dirty="0">
                <a:solidFill>
                  <a:srgbClr val="003366"/>
                </a:solidFill>
              </a:rPr>
              <a:t>all </a:t>
            </a:r>
            <a:r>
              <a:rPr lang="de-DE" sz="2400" dirty="0" err="1">
                <a:solidFill>
                  <a:srgbClr val="003366"/>
                </a:solidFill>
              </a:rPr>
              <a:t>providers</a:t>
            </a:r>
            <a:r>
              <a:rPr lang="de-DE" sz="2400" dirty="0">
                <a:solidFill>
                  <a:srgbClr val="003366"/>
                </a:solidFill>
              </a:rPr>
              <a:t> </a:t>
            </a:r>
            <a:r>
              <a:rPr lang="de-DE" sz="2400" dirty="0" err="1">
                <a:solidFill>
                  <a:srgbClr val="003366"/>
                </a:solidFill>
              </a:rPr>
              <a:t>which</a:t>
            </a:r>
            <a:r>
              <a:rPr lang="de-DE" sz="2400" dirty="0">
                <a:solidFill>
                  <a:srgbClr val="003366"/>
                </a:solidFill>
              </a:rPr>
              <a:t> bring </a:t>
            </a:r>
            <a:r>
              <a:rPr lang="de-DE" sz="2400" dirty="0" err="1">
                <a:solidFill>
                  <a:srgbClr val="003366"/>
                </a:solidFill>
              </a:rPr>
              <a:t>their</a:t>
            </a:r>
            <a:r>
              <a:rPr lang="de-DE" sz="2400" dirty="0">
                <a:solidFill>
                  <a:srgbClr val="003366"/>
                </a:solidFill>
              </a:rPr>
              <a:t> AI-system </a:t>
            </a:r>
            <a:r>
              <a:rPr lang="de-DE" sz="2400" dirty="0" err="1">
                <a:solidFill>
                  <a:srgbClr val="003366"/>
                </a:solidFill>
              </a:rPr>
              <a:t>into</a:t>
            </a:r>
            <a:r>
              <a:rPr lang="de-DE" sz="2400" dirty="0">
                <a:solidFill>
                  <a:srgbClr val="003366"/>
                </a:solidFill>
              </a:rPr>
              <a:t> </a:t>
            </a:r>
            <a:r>
              <a:rPr lang="de-DE" sz="2400" dirty="0" err="1">
                <a:solidFill>
                  <a:srgbClr val="003366"/>
                </a:solidFill>
              </a:rPr>
              <a:t>the</a:t>
            </a:r>
            <a:r>
              <a:rPr lang="de-DE" sz="2400" dirty="0">
                <a:solidFill>
                  <a:srgbClr val="003366"/>
                </a:solidFill>
              </a:rPr>
              <a:t> EU-</a:t>
            </a:r>
            <a:r>
              <a:rPr lang="de-DE" sz="2400" dirty="0" err="1">
                <a:solidFill>
                  <a:srgbClr val="003366"/>
                </a:solidFill>
              </a:rPr>
              <a:t>market</a:t>
            </a:r>
            <a:r>
              <a:rPr lang="de-DE" sz="2400" dirty="0">
                <a:solidFill>
                  <a:srgbClr val="003366"/>
                </a:solidFill>
              </a:rPr>
              <a:t> </a:t>
            </a:r>
            <a:r>
              <a:rPr lang="de-DE" sz="2400" dirty="0" err="1">
                <a:solidFill>
                  <a:srgbClr val="003366"/>
                </a:solidFill>
              </a:rPr>
              <a:t>or</a:t>
            </a:r>
            <a:r>
              <a:rPr lang="de-DE" sz="2400" dirty="0">
                <a:solidFill>
                  <a:srgbClr val="003366"/>
                </a:solidFill>
              </a:rPr>
              <a:t> </a:t>
            </a:r>
            <a:r>
              <a:rPr lang="de-DE" sz="2400" dirty="0" err="1">
                <a:solidFill>
                  <a:srgbClr val="003366"/>
                </a:solidFill>
              </a:rPr>
              <a:t>put</a:t>
            </a:r>
            <a:r>
              <a:rPr lang="de-DE" sz="2400" dirty="0">
                <a:solidFill>
                  <a:srgbClr val="003366"/>
                </a:solidFill>
              </a:rPr>
              <a:t> </a:t>
            </a:r>
            <a:r>
              <a:rPr lang="de-DE" sz="2400" dirty="0" err="1">
                <a:solidFill>
                  <a:srgbClr val="003366"/>
                </a:solidFill>
              </a:rPr>
              <a:t>them</a:t>
            </a:r>
            <a:r>
              <a:rPr lang="de-DE" sz="2400" dirty="0">
                <a:solidFill>
                  <a:srgbClr val="003366"/>
                </a:solidFill>
              </a:rPr>
              <a:t> in </a:t>
            </a:r>
            <a:r>
              <a:rPr lang="de-DE" sz="2400" dirty="0" err="1">
                <a:solidFill>
                  <a:srgbClr val="003366"/>
                </a:solidFill>
              </a:rPr>
              <a:t>service</a:t>
            </a:r>
            <a:r>
              <a:rPr lang="de-DE" sz="2400" dirty="0">
                <a:solidFill>
                  <a:srgbClr val="003366"/>
                </a:solidFill>
              </a:rPr>
              <a:t>, </a:t>
            </a:r>
            <a:r>
              <a:rPr lang="de-DE" sz="2400" dirty="0" err="1">
                <a:solidFill>
                  <a:srgbClr val="003366"/>
                </a:solidFill>
              </a:rPr>
              <a:t>regardless</a:t>
            </a:r>
            <a:r>
              <a:rPr lang="de-DE" sz="2400" dirty="0">
                <a:solidFill>
                  <a:srgbClr val="003366"/>
                </a:solidFill>
              </a:rPr>
              <a:t> of </a:t>
            </a:r>
            <a:r>
              <a:rPr lang="de-DE" sz="2400" dirty="0" err="1">
                <a:solidFill>
                  <a:srgbClr val="003366"/>
                </a:solidFill>
              </a:rPr>
              <a:t>their</a:t>
            </a:r>
            <a:r>
              <a:rPr lang="de-DE" sz="2400" dirty="0">
                <a:solidFill>
                  <a:srgbClr val="003366"/>
                </a:solidFill>
              </a:rPr>
              <a:t> </a:t>
            </a:r>
            <a:r>
              <a:rPr lang="de-DE" sz="2400" dirty="0" err="1">
                <a:solidFill>
                  <a:srgbClr val="003366"/>
                </a:solidFill>
              </a:rPr>
              <a:t>seat</a:t>
            </a:r>
            <a:r>
              <a:rPr lang="de-DE" sz="2400" dirty="0">
                <a:solidFill>
                  <a:srgbClr val="003366"/>
                </a:solidFill>
              </a:rPr>
              <a:t> </a:t>
            </a:r>
            <a:r>
              <a:rPr lang="de-DE" sz="2400" dirty="0" err="1">
                <a:solidFill>
                  <a:srgbClr val="003366"/>
                </a:solidFill>
              </a:rPr>
              <a:t>or</a:t>
            </a:r>
            <a:r>
              <a:rPr lang="de-DE" sz="2400" dirty="0">
                <a:solidFill>
                  <a:srgbClr val="003366"/>
                </a:solidFill>
              </a:rPr>
              <a:t> </a:t>
            </a:r>
            <a:r>
              <a:rPr lang="de-DE" sz="2400" dirty="0" err="1">
                <a:solidFill>
                  <a:srgbClr val="003366"/>
                </a:solidFill>
              </a:rPr>
              <a:t>registred</a:t>
            </a:r>
            <a:r>
              <a:rPr lang="de-DE" sz="2400" dirty="0">
                <a:solidFill>
                  <a:srgbClr val="003366"/>
                </a:solidFill>
              </a:rPr>
              <a:t> office, Art. 2 (1) AI-Act</a:t>
            </a:r>
          </a:p>
          <a:p>
            <a:pPr lvl="1">
              <a:buClr>
                <a:srgbClr val="003366"/>
              </a:buClr>
            </a:pPr>
            <a:r>
              <a:rPr lang="de-DE" sz="2400" dirty="0">
                <a:solidFill>
                  <a:srgbClr val="003366"/>
                </a:solidFill>
              </a:rPr>
              <a:t>Users, </a:t>
            </a:r>
            <a:r>
              <a:rPr lang="de-DE" sz="2400" dirty="0" err="1">
                <a:solidFill>
                  <a:srgbClr val="003366"/>
                </a:solidFill>
              </a:rPr>
              <a:t>however</a:t>
            </a:r>
            <a:r>
              <a:rPr lang="de-DE" sz="2400" dirty="0">
                <a:solidFill>
                  <a:srgbClr val="003366"/>
                </a:solidFill>
              </a:rPr>
              <a:t>, </a:t>
            </a:r>
            <a:r>
              <a:rPr lang="de-DE" sz="2400" dirty="0" err="1">
                <a:solidFill>
                  <a:srgbClr val="003366"/>
                </a:solidFill>
              </a:rPr>
              <a:t>only</a:t>
            </a:r>
            <a:r>
              <a:rPr lang="de-DE" sz="2400" dirty="0">
                <a:solidFill>
                  <a:srgbClr val="003366"/>
                </a:solidFill>
              </a:rPr>
              <a:t> </a:t>
            </a:r>
            <a:r>
              <a:rPr lang="de-DE" sz="2400" dirty="0" err="1">
                <a:solidFill>
                  <a:srgbClr val="003366"/>
                </a:solidFill>
              </a:rPr>
              <a:t>if</a:t>
            </a:r>
            <a:r>
              <a:rPr lang="de-DE" sz="2400" dirty="0">
                <a:solidFill>
                  <a:srgbClr val="003366"/>
                </a:solidFill>
              </a:rPr>
              <a:t> </a:t>
            </a:r>
            <a:r>
              <a:rPr lang="de-DE" sz="2400" dirty="0" err="1">
                <a:solidFill>
                  <a:srgbClr val="003366"/>
                </a:solidFill>
              </a:rPr>
              <a:t>they</a:t>
            </a:r>
            <a:r>
              <a:rPr lang="de-DE" sz="2400" dirty="0">
                <a:solidFill>
                  <a:srgbClr val="003366"/>
                </a:solidFill>
              </a:rPr>
              <a:t> </a:t>
            </a:r>
            <a:r>
              <a:rPr lang="de-DE" sz="2400" dirty="0" err="1">
                <a:solidFill>
                  <a:srgbClr val="003366"/>
                </a:solidFill>
              </a:rPr>
              <a:t>are</a:t>
            </a:r>
            <a:r>
              <a:rPr lang="de-DE" sz="2400" dirty="0">
                <a:solidFill>
                  <a:srgbClr val="003366"/>
                </a:solidFill>
              </a:rPr>
              <a:t> </a:t>
            </a:r>
            <a:r>
              <a:rPr lang="de-DE" sz="2400" dirty="0" err="1">
                <a:solidFill>
                  <a:srgbClr val="003366"/>
                </a:solidFill>
              </a:rPr>
              <a:t>established</a:t>
            </a:r>
            <a:r>
              <a:rPr lang="de-DE" sz="2400" dirty="0">
                <a:solidFill>
                  <a:srgbClr val="003366"/>
                </a:solidFill>
              </a:rPr>
              <a:t> </a:t>
            </a:r>
            <a:r>
              <a:rPr lang="de-DE" sz="2400" dirty="0" err="1">
                <a:solidFill>
                  <a:srgbClr val="003366"/>
                </a:solidFill>
              </a:rPr>
              <a:t>within</a:t>
            </a:r>
            <a:r>
              <a:rPr lang="de-DE" sz="2400" dirty="0">
                <a:solidFill>
                  <a:srgbClr val="003366"/>
                </a:solidFill>
              </a:rPr>
              <a:t> </a:t>
            </a:r>
            <a:r>
              <a:rPr lang="de-DE" sz="2400" dirty="0" err="1">
                <a:solidFill>
                  <a:srgbClr val="003366"/>
                </a:solidFill>
              </a:rPr>
              <a:t>the</a:t>
            </a:r>
            <a:r>
              <a:rPr lang="de-DE" sz="2400" dirty="0">
                <a:solidFill>
                  <a:srgbClr val="003366"/>
                </a:solidFill>
              </a:rPr>
              <a:t> EU</a:t>
            </a:r>
          </a:p>
          <a:p>
            <a:endParaRPr lang="de-DE" dirty="0"/>
          </a:p>
        </p:txBody>
      </p:sp>
      <p:sp>
        <p:nvSpPr>
          <p:cNvPr id="4" name="Datumsplatzhalter 3">
            <a:extLst>
              <a:ext uri="{FF2B5EF4-FFF2-40B4-BE49-F238E27FC236}">
                <a16:creationId xmlns:a16="http://schemas.microsoft.com/office/drawing/2014/main" id="{3FA30A7C-69DF-4614-8855-1DB7AC72ACF8}"/>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2427437176"/>
      </p:ext>
    </p:extLst>
  </p:cSld>
  <p:clrMapOvr>
    <a:masterClrMapping/>
  </p:clrMapOvr>
  <p:transition spd="slow">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34878-1FC4-4179-8E9C-96C405FF0889}"/>
              </a:ext>
            </a:extLst>
          </p:cNvPr>
          <p:cNvSpPr>
            <a:spLocks noGrp="1"/>
          </p:cNvSpPr>
          <p:nvPr>
            <p:ph type="title"/>
          </p:nvPr>
        </p:nvSpPr>
        <p:spPr/>
        <p:txBody>
          <a:bodyPr/>
          <a:lstStyle/>
          <a:p>
            <a:r>
              <a:rPr lang="de-DE" dirty="0"/>
              <a:t>Risk </a:t>
            </a:r>
            <a:r>
              <a:rPr lang="de-DE" dirty="0" err="1"/>
              <a:t>based</a:t>
            </a:r>
            <a:r>
              <a:rPr lang="de-DE" dirty="0"/>
              <a:t> </a:t>
            </a:r>
            <a:r>
              <a:rPr lang="de-DE" dirty="0" err="1"/>
              <a:t>approach</a:t>
            </a:r>
            <a:endParaRPr lang="de-DE" dirty="0"/>
          </a:p>
        </p:txBody>
      </p:sp>
      <p:sp>
        <p:nvSpPr>
          <p:cNvPr id="3" name="Inhaltsplatzhalter 2">
            <a:extLst>
              <a:ext uri="{FF2B5EF4-FFF2-40B4-BE49-F238E27FC236}">
                <a16:creationId xmlns:a16="http://schemas.microsoft.com/office/drawing/2014/main" id="{3FA40CB8-1F9B-435A-8420-95B60136065E}"/>
              </a:ext>
            </a:extLst>
          </p:cNvPr>
          <p:cNvSpPr>
            <a:spLocks noGrp="1"/>
          </p:cNvSpPr>
          <p:nvPr>
            <p:ph idx="1"/>
          </p:nvPr>
        </p:nvSpPr>
        <p:spPr>
          <a:xfrm>
            <a:off x="323528" y="2205038"/>
            <a:ext cx="8641085" cy="3887787"/>
          </a:xfrm>
        </p:spPr>
        <p:txBody>
          <a:bodyPr>
            <a:normAutofit fontScale="92500" lnSpcReduction="20000"/>
          </a:bodyPr>
          <a:lstStyle/>
          <a:p>
            <a:r>
              <a:rPr lang="de-DE" dirty="0" err="1"/>
              <a:t>Inacceptable</a:t>
            </a:r>
            <a:r>
              <a:rPr lang="de-DE" dirty="0"/>
              <a:t> </a:t>
            </a:r>
            <a:r>
              <a:rPr lang="de-DE" dirty="0" err="1"/>
              <a:t>risks</a:t>
            </a:r>
            <a:r>
              <a:rPr lang="de-DE" dirty="0"/>
              <a:t> (Art. 5), high-</a:t>
            </a:r>
            <a:r>
              <a:rPr lang="de-DE" dirty="0" err="1"/>
              <a:t>risk</a:t>
            </a:r>
            <a:r>
              <a:rPr lang="de-DE" dirty="0"/>
              <a:t> AI (Art. 6 seq.) </a:t>
            </a:r>
            <a:r>
              <a:rPr lang="de-DE" dirty="0" err="1"/>
              <a:t>or</a:t>
            </a:r>
            <a:r>
              <a:rPr lang="de-DE" dirty="0"/>
              <a:t> „normal“ AI (Art. 52)</a:t>
            </a:r>
          </a:p>
          <a:p>
            <a:r>
              <a:rPr lang="de-DE" dirty="0" err="1"/>
              <a:t>Inacceptable</a:t>
            </a:r>
            <a:r>
              <a:rPr lang="de-DE" dirty="0"/>
              <a:t> </a:t>
            </a:r>
            <a:r>
              <a:rPr lang="de-DE" dirty="0" err="1"/>
              <a:t>risks</a:t>
            </a:r>
            <a:r>
              <a:rPr lang="de-DE" dirty="0"/>
              <a:t> – AI-systems </a:t>
            </a:r>
            <a:r>
              <a:rPr lang="de-DE" dirty="0" err="1"/>
              <a:t>are</a:t>
            </a:r>
            <a:r>
              <a:rPr lang="de-DE" dirty="0"/>
              <a:t> in </a:t>
            </a:r>
            <a:r>
              <a:rPr lang="de-DE" dirty="0" err="1"/>
              <a:t>general</a:t>
            </a:r>
            <a:r>
              <a:rPr lang="de-DE" dirty="0"/>
              <a:t> </a:t>
            </a:r>
            <a:r>
              <a:rPr lang="de-DE" dirty="0" err="1"/>
              <a:t>prohibited</a:t>
            </a:r>
            <a:endParaRPr lang="de-DE" dirty="0"/>
          </a:p>
          <a:p>
            <a:pPr lvl="1"/>
            <a:r>
              <a:rPr lang="de-DE" dirty="0"/>
              <a:t>Manipulation of human </a:t>
            </a:r>
            <a:r>
              <a:rPr lang="de-DE" dirty="0" err="1"/>
              <a:t>behaviour</a:t>
            </a:r>
            <a:r>
              <a:rPr lang="de-DE" dirty="0"/>
              <a:t> (Art. 5 (1) a), b) AI-Act</a:t>
            </a:r>
          </a:p>
          <a:p>
            <a:pPr lvl="1"/>
            <a:r>
              <a:rPr lang="de-DE" dirty="0" err="1"/>
              <a:t>No</a:t>
            </a:r>
            <a:r>
              <a:rPr lang="de-DE" dirty="0"/>
              <a:t> social </a:t>
            </a:r>
            <a:r>
              <a:rPr lang="de-DE" dirty="0" err="1"/>
              <a:t>scoring</a:t>
            </a:r>
            <a:r>
              <a:rPr lang="de-DE" dirty="0"/>
              <a:t> </a:t>
            </a:r>
            <a:r>
              <a:rPr lang="de-DE" dirty="0" err="1"/>
              <a:t>permitted</a:t>
            </a:r>
            <a:r>
              <a:rPr lang="de-DE" dirty="0"/>
              <a:t> for </a:t>
            </a:r>
            <a:r>
              <a:rPr lang="de-DE" dirty="0" err="1"/>
              <a:t>state</a:t>
            </a:r>
            <a:r>
              <a:rPr lang="de-DE" dirty="0"/>
              <a:t> </a:t>
            </a:r>
            <a:r>
              <a:rPr lang="de-DE" dirty="0" err="1"/>
              <a:t>authorities</a:t>
            </a:r>
            <a:r>
              <a:rPr lang="de-DE" dirty="0"/>
              <a:t> (</a:t>
            </a:r>
            <a:r>
              <a:rPr lang="de-DE" dirty="0" err="1"/>
              <a:t>no</a:t>
            </a:r>
            <a:r>
              <a:rPr lang="de-DE" dirty="0"/>
              <a:t> </a:t>
            </a:r>
            <a:r>
              <a:rPr lang="de-DE" dirty="0" err="1"/>
              <a:t>prohibition</a:t>
            </a:r>
            <a:r>
              <a:rPr lang="de-DE" dirty="0"/>
              <a:t> for private </a:t>
            </a:r>
            <a:r>
              <a:rPr lang="de-DE" dirty="0" err="1"/>
              <a:t>users</a:t>
            </a:r>
            <a:r>
              <a:rPr lang="de-DE" dirty="0"/>
              <a:t> (!), Art. 5 (1) c) AI-Act; </a:t>
            </a:r>
            <a:r>
              <a:rPr lang="de-DE" dirty="0" err="1"/>
              <a:t>moreover</a:t>
            </a:r>
            <a:r>
              <a:rPr lang="de-DE" dirty="0"/>
              <a:t> </a:t>
            </a:r>
            <a:r>
              <a:rPr lang="de-DE" dirty="0" err="1"/>
              <a:t>justification</a:t>
            </a:r>
            <a:r>
              <a:rPr lang="de-DE" dirty="0"/>
              <a:t> </a:t>
            </a:r>
            <a:r>
              <a:rPr lang="de-DE" dirty="0" err="1"/>
              <a:t>as</a:t>
            </a:r>
            <a:r>
              <a:rPr lang="de-DE" dirty="0"/>
              <a:t> a </a:t>
            </a:r>
            <a:r>
              <a:rPr lang="de-DE" dirty="0" err="1"/>
              <a:t>result</a:t>
            </a:r>
            <a:r>
              <a:rPr lang="de-DE" dirty="0"/>
              <a:t> of </a:t>
            </a:r>
            <a:r>
              <a:rPr lang="de-DE" dirty="0" err="1"/>
              <a:t>balancing</a:t>
            </a:r>
            <a:r>
              <a:rPr lang="de-DE" dirty="0"/>
              <a:t> </a:t>
            </a:r>
            <a:r>
              <a:rPr lang="de-DE" dirty="0" err="1"/>
              <a:t>interests</a:t>
            </a:r>
            <a:r>
              <a:rPr lang="de-DE" dirty="0"/>
              <a:t> </a:t>
            </a:r>
            <a:r>
              <a:rPr lang="de-DE" dirty="0" err="1"/>
              <a:t>is</a:t>
            </a:r>
            <a:r>
              <a:rPr lang="de-DE" dirty="0"/>
              <a:t> possible</a:t>
            </a:r>
          </a:p>
          <a:p>
            <a:pPr lvl="1"/>
            <a:r>
              <a:rPr lang="de-DE" dirty="0" err="1"/>
              <a:t>Biometrical</a:t>
            </a:r>
            <a:r>
              <a:rPr lang="de-DE" dirty="0"/>
              <a:t> </a:t>
            </a:r>
            <a:r>
              <a:rPr lang="de-DE" dirty="0" err="1"/>
              <a:t>identification</a:t>
            </a:r>
            <a:r>
              <a:rPr lang="de-DE" dirty="0"/>
              <a:t>, in </a:t>
            </a:r>
            <a:r>
              <a:rPr lang="de-DE" dirty="0" err="1"/>
              <a:t>principle</a:t>
            </a:r>
            <a:r>
              <a:rPr lang="de-DE" dirty="0"/>
              <a:t> </a:t>
            </a:r>
            <a:r>
              <a:rPr lang="de-DE" dirty="0" err="1"/>
              <a:t>prohibition</a:t>
            </a:r>
            <a:r>
              <a:rPr lang="de-DE" dirty="0"/>
              <a:t> for </a:t>
            </a:r>
            <a:r>
              <a:rPr lang="de-DE" dirty="0" err="1"/>
              <a:t>purposes</a:t>
            </a:r>
            <a:r>
              <a:rPr lang="de-DE" dirty="0"/>
              <a:t> of law </a:t>
            </a:r>
            <a:r>
              <a:rPr lang="de-DE" dirty="0" err="1"/>
              <a:t>enforcement</a:t>
            </a:r>
            <a:r>
              <a:rPr lang="de-DE" dirty="0"/>
              <a:t>; </a:t>
            </a:r>
            <a:r>
              <a:rPr lang="de-DE" dirty="0" err="1"/>
              <a:t>however</a:t>
            </a:r>
            <a:r>
              <a:rPr lang="de-DE" dirty="0"/>
              <a:t> </a:t>
            </a:r>
            <a:r>
              <a:rPr lang="de-DE" dirty="0" err="1"/>
              <a:t>exceptions</a:t>
            </a:r>
            <a:r>
              <a:rPr lang="de-DE" dirty="0"/>
              <a:t> for </a:t>
            </a:r>
            <a:r>
              <a:rPr lang="de-DE" dirty="0" err="1"/>
              <a:t>criminal</a:t>
            </a:r>
            <a:r>
              <a:rPr lang="de-DE" dirty="0"/>
              <a:t> </a:t>
            </a:r>
            <a:r>
              <a:rPr lang="de-DE" dirty="0" err="1"/>
              <a:t>prosecution</a:t>
            </a:r>
            <a:r>
              <a:rPr lang="de-DE" dirty="0"/>
              <a:t> and for public </a:t>
            </a:r>
            <a:r>
              <a:rPr lang="de-DE" dirty="0" err="1"/>
              <a:t>security</a:t>
            </a:r>
            <a:r>
              <a:rPr lang="de-DE" dirty="0"/>
              <a:t> </a:t>
            </a:r>
            <a:r>
              <a:rPr lang="de-DE" dirty="0" err="1"/>
              <a:t>interests</a:t>
            </a:r>
            <a:endParaRPr lang="de-DE" dirty="0"/>
          </a:p>
          <a:p>
            <a:pPr lvl="1"/>
            <a:endParaRPr lang="de-DE" dirty="0"/>
          </a:p>
          <a:p>
            <a:pPr lvl="1"/>
            <a:endParaRPr lang="de-DE" dirty="0"/>
          </a:p>
        </p:txBody>
      </p:sp>
      <p:sp>
        <p:nvSpPr>
          <p:cNvPr id="4" name="Datumsplatzhalter 3">
            <a:extLst>
              <a:ext uri="{FF2B5EF4-FFF2-40B4-BE49-F238E27FC236}">
                <a16:creationId xmlns:a16="http://schemas.microsoft.com/office/drawing/2014/main" id="{FB24B334-6880-40CE-BE7D-B5E41A65A0BC}"/>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345474605"/>
      </p:ext>
    </p:extLst>
  </p:cSld>
  <p:clrMapOvr>
    <a:masterClrMapping/>
  </p:clrMapOvr>
  <p:transition spd="slow">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4F838-AE5F-4376-85E8-D5E4CFD2529F}"/>
              </a:ext>
            </a:extLst>
          </p:cNvPr>
          <p:cNvSpPr>
            <a:spLocks noGrp="1"/>
          </p:cNvSpPr>
          <p:nvPr>
            <p:ph type="title"/>
          </p:nvPr>
        </p:nvSpPr>
        <p:spPr/>
        <p:txBody>
          <a:bodyPr/>
          <a:lstStyle/>
          <a:p>
            <a:r>
              <a:rPr lang="de-DE" dirty="0"/>
              <a:t>Definition of High </a:t>
            </a:r>
            <a:r>
              <a:rPr lang="de-DE" dirty="0" err="1"/>
              <a:t>risk</a:t>
            </a:r>
            <a:r>
              <a:rPr lang="de-DE" dirty="0"/>
              <a:t> AI</a:t>
            </a:r>
          </a:p>
        </p:txBody>
      </p:sp>
      <p:sp>
        <p:nvSpPr>
          <p:cNvPr id="3" name="Inhaltsplatzhalter 2">
            <a:extLst>
              <a:ext uri="{FF2B5EF4-FFF2-40B4-BE49-F238E27FC236}">
                <a16:creationId xmlns:a16="http://schemas.microsoft.com/office/drawing/2014/main" id="{D54AD9F4-7116-46D2-B5C3-122D84C7FADE}"/>
              </a:ext>
            </a:extLst>
          </p:cNvPr>
          <p:cNvSpPr>
            <a:spLocks noGrp="1"/>
          </p:cNvSpPr>
          <p:nvPr>
            <p:ph idx="1"/>
          </p:nvPr>
        </p:nvSpPr>
        <p:spPr>
          <a:xfrm>
            <a:off x="611188" y="2205038"/>
            <a:ext cx="8353425" cy="3887787"/>
          </a:xfrm>
        </p:spPr>
        <p:txBody>
          <a:bodyPr>
            <a:normAutofit fontScale="92500" lnSpcReduction="20000"/>
          </a:bodyPr>
          <a:lstStyle/>
          <a:p>
            <a:r>
              <a:rPr lang="de-DE" dirty="0" err="1"/>
              <a:t>Two</a:t>
            </a:r>
            <a:r>
              <a:rPr lang="de-DE" dirty="0"/>
              <a:t> </a:t>
            </a:r>
            <a:r>
              <a:rPr lang="de-DE" dirty="0" err="1"/>
              <a:t>groups</a:t>
            </a:r>
            <a:r>
              <a:rPr lang="de-DE" dirty="0"/>
              <a:t> of AI-systems</a:t>
            </a:r>
          </a:p>
          <a:p>
            <a:pPr lvl="1"/>
            <a:r>
              <a:rPr lang="de-DE" dirty="0" err="1"/>
              <a:t>Those</a:t>
            </a:r>
            <a:r>
              <a:rPr lang="de-DE" dirty="0"/>
              <a:t> </a:t>
            </a:r>
            <a:r>
              <a:rPr lang="de-DE" dirty="0" err="1"/>
              <a:t>who</a:t>
            </a:r>
            <a:r>
              <a:rPr lang="de-DE" dirty="0"/>
              <a:t> </a:t>
            </a:r>
            <a:r>
              <a:rPr lang="de-DE" dirty="0" err="1"/>
              <a:t>are</a:t>
            </a:r>
            <a:r>
              <a:rPr lang="de-DE" dirty="0"/>
              <a:t> </a:t>
            </a:r>
            <a:r>
              <a:rPr lang="de-DE" dirty="0" err="1"/>
              <a:t>embedded</a:t>
            </a:r>
            <a:r>
              <a:rPr lang="de-DE" dirty="0"/>
              <a:t> in </a:t>
            </a:r>
            <a:r>
              <a:rPr lang="de-DE" dirty="0" err="1"/>
              <a:t>products</a:t>
            </a:r>
            <a:r>
              <a:rPr lang="de-DE" dirty="0"/>
              <a:t> </a:t>
            </a:r>
            <a:r>
              <a:rPr lang="de-DE" dirty="0" err="1"/>
              <a:t>which</a:t>
            </a:r>
            <a:r>
              <a:rPr lang="de-DE" dirty="0"/>
              <a:t> fall </a:t>
            </a:r>
            <a:r>
              <a:rPr lang="de-DE" dirty="0" err="1"/>
              <a:t>under</a:t>
            </a:r>
            <a:r>
              <a:rPr lang="de-DE" dirty="0"/>
              <a:t> </a:t>
            </a:r>
            <a:r>
              <a:rPr lang="de-DE" dirty="0" err="1"/>
              <a:t>product</a:t>
            </a:r>
            <a:r>
              <a:rPr lang="de-DE" dirty="0"/>
              <a:t> </a:t>
            </a:r>
            <a:r>
              <a:rPr lang="de-DE" dirty="0" err="1"/>
              <a:t>safety</a:t>
            </a:r>
            <a:r>
              <a:rPr lang="de-DE" dirty="0"/>
              <a:t> </a:t>
            </a:r>
            <a:r>
              <a:rPr lang="de-DE" dirty="0" err="1"/>
              <a:t>regulations</a:t>
            </a:r>
            <a:r>
              <a:rPr lang="de-DE" dirty="0"/>
              <a:t>/</a:t>
            </a:r>
            <a:r>
              <a:rPr lang="de-DE" dirty="0" err="1"/>
              <a:t>directives</a:t>
            </a:r>
            <a:r>
              <a:rPr lang="de-DE" dirty="0"/>
              <a:t>, such </a:t>
            </a:r>
            <a:r>
              <a:rPr lang="de-DE" dirty="0" err="1"/>
              <a:t>as</a:t>
            </a:r>
            <a:r>
              <a:rPr lang="de-DE" dirty="0"/>
              <a:t> </a:t>
            </a:r>
            <a:r>
              <a:rPr lang="de-DE" dirty="0" err="1"/>
              <a:t>the</a:t>
            </a:r>
            <a:r>
              <a:rPr lang="de-DE" dirty="0"/>
              <a:t> </a:t>
            </a:r>
            <a:r>
              <a:rPr lang="de-DE" dirty="0" err="1"/>
              <a:t>medical</a:t>
            </a:r>
            <a:r>
              <a:rPr lang="de-DE" dirty="0"/>
              <a:t> </a:t>
            </a:r>
            <a:r>
              <a:rPr lang="de-DE" dirty="0" err="1"/>
              <a:t>product</a:t>
            </a:r>
            <a:r>
              <a:rPr lang="de-DE" dirty="0"/>
              <a:t> </a:t>
            </a:r>
            <a:r>
              <a:rPr lang="de-DE" dirty="0" err="1"/>
              <a:t>regulation</a:t>
            </a:r>
            <a:endParaRPr lang="de-DE" dirty="0"/>
          </a:p>
          <a:p>
            <a:pPr lvl="2"/>
            <a:r>
              <a:rPr lang="de-DE" dirty="0"/>
              <a:t>also </a:t>
            </a:r>
            <a:r>
              <a:rPr lang="de-DE" dirty="0" err="1"/>
              <a:t>those</a:t>
            </a:r>
            <a:r>
              <a:rPr lang="de-DE" dirty="0"/>
              <a:t> </a:t>
            </a:r>
            <a:r>
              <a:rPr lang="de-DE" dirty="0" err="1"/>
              <a:t>regulated</a:t>
            </a:r>
            <a:r>
              <a:rPr lang="de-DE" dirty="0"/>
              <a:t> </a:t>
            </a:r>
            <a:r>
              <a:rPr lang="de-DE" dirty="0" err="1"/>
              <a:t>by</a:t>
            </a:r>
            <a:r>
              <a:rPr lang="de-DE" dirty="0"/>
              <a:t> </a:t>
            </a:r>
            <a:r>
              <a:rPr lang="de-DE" dirty="0" err="1"/>
              <a:t>the</a:t>
            </a:r>
            <a:r>
              <a:rPr lang="de-DE" dirty="0"/>
              <a:t> „</a:t>
            </a:r>
            <a:r>
              <a:rPr lang="de-DE" dirty="0" err="1"/>
              <a:t>old</a:t>
            </a:r>
            <a:r>
              <a:rPr lang="de-DE" dirty="0"/>
              <a:t> </a:t>
            </a:r>
            <a:r>
              <a:rPr lang="de-DE" dirty="0" err="1"/>
              <a:t>approach</a:t>
            </a:r>
            <a:r>
              <a:rPr lang="de-DE" dirty="0"/>
              <a:t>“, such </a:t>
            </a:r>
            <a:r>
              <a:rPr lang="de-DE" dirty="0" err="1"/>
              <a:t>as</a:t>
            </a:r>
            <a:r>
              <a:rPr lang="de-DE" dirty="0"/>
              <a:t> </a:t>
            </a:r>
            <a:r>
              <a:rPr lang="de-DE" dirty="0" err="1"/>
              <a:t>cars</a:t>
            </a:r>
            <a:r>
              <a:rPr lang="de-DE" dirty="0"/>
              <a:t> </a:t>
            </a:r>
            <a:r>
              <a:rPr lang="de-DE" dirty="0" err="1"/>
              <a:t>or</a:t>
            </a:r>
            <a:r>
              <a:rPr lang="de-DE" dirty="0"/>
              <a:t> </a:t>
            </a:r>
            <a:r>
              <a:rPr lang="de-DE" dirty="0" err="1"/>
              <a:t>air</a:t>
            </a:r>
            <a:r>
              <a:rPr lang="de-DE" dirty="0"/>
              <a:t> planes</a:t>
            </a:r>
          </a:p>
          <a:p>
            <a:pPr lvl="1"/>
            <a:r>
              <a:rPr lang="de-DE" dirty="0"/>
              <a:t>Stand-</a:t>
            </a:r>
            <a:r>
              <a:rPr lang="de-DE" dirty="0" err="1"/>
              <a:t>alone</a:t>
            </a:r>
            <a:r>
              <a:rPr lang="de-DE" dirty="0"/>
              <a:t> AI-systems, Art. 6 (2) and Annex III</a:t>
            </a:r>
          </a:p>
          <a:p>
            <a:pPr lvl="2"/>
            <a:r>
              <a:rPr lang="de-DE" dirty="0"/>
              <a:t>Systems </a:t>
            </a:r>
            <a:r>
              <a:rPr lang="de-DE" dirty="0" err="1"/>
              <a:t>which</a:t>
            </a:r>
            <a:r>
              <a:rPr lang="de-DE" dirty="0"/>
              <a:t> </a:t>
            </a:r>
            <a:r>
              <a:rPr lang="de-DE" dirty="0" err="1"/>
              <a:t>affect</a:t>
            </a:r>
            <a:r>
              <a:rPr lang="de-DE" dirty="0"/>
              <a:t> fundamental </a:t>
            </a:r>
            <a:r>
              <a:rPr lang="de-DE" dirty="0" err="1"/>
              <a:t>rights</a:t>
            </a:r>
            <a:r>
              <a:rPr lang="de-DE" dirty="0"/>
              <a:t> such </a:t>
            </a:r>
            <a:r>
              <a:rPr lang="de-DE" dirty="0" err="1"/>
              <a:t>as</a:t>
            </a:r>
            <a:r>
              <a:rPr lang="de-DE" dirty="0"/>
              <a:t> </a:t>
            </a:r>
            <a:r>
              <a:rPr lang="de-DE" dirty="0" err="1"/>
              <a:t>scoring</a:t>
            </a:r>
            <a:r>
              <a:rPr lang="de-DE" dirty="0"/>
              <a:t> in </a:t>
            </a:r>
            <a:r>
              <a:rPr lang="de-DE" dirty="0" err="1"/>
              <a:t>educational</a:t>
            </a:r>
            <a:r>
              <a:rPr lang="de-DE" dirty="0"/>
              <a:t> </a:t>
            </a:r>
            <a:r>
              <a:rPr lang="de-DE" dirty="0" err="1"/>
              <a:t>or</a:t>
            </a:r>
            <a:r>
              <a:rPr lang="de-DE" dirty="0"/>
              <a:t> </a:t>
            </a:r>
            <a:r>
              <a:rPr lang="de-DE" dirty="0" err="1"/>
              <a:t>employment</a:t>
            </a:r>
            <a:r>
              <a:rPr lang="de-DE" dirty="0"/>
              <a:t> </a:t>
            </a:r>
            <a:r>
              <a:rPr lang="de-DE" dirty="0" err="1"/>
              <a:t>context</a:t>
            </a:r>
            <a:r>
              <a:rPr lang="de-DE" dirty="0"/>
              <a:t>, also </a:t>
            </a:r>
            <a:r>
              <a:rPr lang="de-DE" dirty="0" err="1"/>
              <a:t>credit</a:t>
            </a:r>
            <a:r>
              <a:rPr lang="de-DE" dirty="0"/>
              <a:t> </a:t>
            </a:r>
            <a:r>
              <a:rPr lang="de-DE" dirty="0" err="1"/>
              <a:t>scoring</a:t>
            </a:r>
            <a:r>
              <a:rPr lang="de-DE" dirty="0"/>
              <a:t> </a:t>
            </a:r>
            <a:r>
              <a:rPr lang="de-DE" dirty="0" err="1"/>
              <a:t>systems</a:t>
            </a:r>
            <a:endParaRPr lang="de-DE" dirty="0"/>
          </a:p>
          <a:p>
            <a:pPr lvl="2"/>
            <a:r>
              <a:rPr lang="de-DE" dirty="0"/>
              <a:t>Systems </a:t>
            </a:r>
            <a:r>
              <a:rPr lang="de-DE" dirty="0" err="1"/>
              <a:t>which</a:t>
            </a:r>
            <a:r>
              <a:rPr lang="de-DE" dirty="0"/>
              <a:t> </a:t>
            </a:r>
            <a:r>
              <a:rPr lang="de-DE" dirty="0" err="1"/>
              <a:t>are</a:t>
            </a:r>
            <a:r>
              <a:rPr lang="de-DE" dirty="0"/>
              <a:t> </a:t>
            </a:r>
            <a:r>
              <a:rPr lang="de-DE" dirty="0" err="1"/>
              <a:t>used</a:t>
            </a:r>
            <a:r>
              <a:rPr lang="de-DE" dirty="0"/>
              <a:t> for </a:t>
            </a:r>
            <a:r>
              <a:rPr lang="de-DE" dirty="0" err="1"/>
              <a:t>controlling</a:t>
            </a:r>
            <a:r>
              <a:rPr lang="de-DE" dirty="0"/>
              <a:t> </a:t>
            </a:r>
            <a:r>
              <a:rPr lang="de-DE" dirty="0" err="1"/>
              <a:t>critical</a:t>
            </a:r>
            <a:r>
              <a:rPr lang="de-DE" dirty="0"/>
              <a:t> IT-</a:t>
            </a:r>
            <a:r>
              <a:rPr lang="de-DE" dirty="0" err="1"/>
              <a:t>infrastructures</a:t>
            </a:r>
            <a:endParaRPr lang="de-DE" dirty="0"/>
          </a:p>
          <a:p>
            <a:pPr lvl="2"/>
            <a:r>
              <a:rPr lang="de-DE" dirty="0"/>
              <a:t>Systems </a:t>
            </a:r>
            <a:r>
              <a:rPr lang="de-DE" dirty="0" err="1"/>
              <a:t>employed</a:t>
            </a:r>
            <a:r>
              <a:rPr lang="de-DE" dirty="0"/>
              <a:t> for </a:t>
            </a:r>
            <a:r>
              <a:rPr lang="de-DE" dirty="0" err="1"/>
              <a:t>criminal</a:t>
            </a:r>
            <a:r>
              <a:rPr lang="de-DE" dirty="0"/>
              <a:t> </a:t>
            </a:r>
            <a:r>
              <a:rPr lang="de-DE" dirty="0" err="1"/>
              <a:t>prosecution</a:t>
            </a:r>
            <a:r>
              <a:rPr lang="de-DE" dirty="0"/>
              <a:t> also for </a:t>
            </a:r>
            <a:r>
              <a:rPr lang="de-DE" dirty="0" err="1"/>
              <a:t>purpose</a:t>
            </a:r>
            <a:r>
              <a:rPr lang="de-DE" dirty="0"/>
              <a:t> of </a:t>
            </a:r>
            <a:r>
              <a:rPr lang="de-DE" dirty="0" err="1"/>
              <a:t>asylum</a:t>
            </a:r>
            <a:r>
              <a:rPr lang="de-DE" dirty="0"/>
              <a:t> and </a:t>
            </a:r>
            <a:r>
              <a:rPr lang="de-DE" dirty="0" err="1"/>
              <a:t>migration</a:t>
            </a:r>
            <a:r>
              <a:rPr lang="de-DE" dirty="0"/>
              <a:t> </a:t>
            </a:r>
            <a:r>
              <a:rPr lang="de-DE" dirty="0" err="1"/>
              <a:t>issues</a:t>
            </a:r>
            <a:endParaRPr lang="de-DE" dirty="0"/>
          </a:p>
          <a:p>
            <a:pPr lvl="2"/>
            <a:endParaRPr lang="de-DE" dirty="0"/>
          </a:p>
        </p:txBody>
      </p:sp>
      <p:sp>
        <p:nvSpPr>
          <p:cNvPr id="4" name="Datumsplatzhalter 3">
            <a:extLst>
              <a:ext uri="{FF2B5EF4-FFF2-40B4-BE49-F238E27FC236}">
                <a16:creationId xmlns:a16="http://schemas.microsoft.com/office/drawing/2014/main" id="{42462459-8E16-480B-BB61-2D926871EEE9}"/>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1867038305"/>
      </p:ext>
    </p:extLst>
  </p:cSld>
  <p:clrMapOvr>
    <a:masterClrMapping/>
  </p:clrMapOvr>
  <p:transition spd="slow">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51FC4-CFDD-4569-86F4-71769C8BB388}"/>
              </a:ext>
            </a:extLst>
          </p:cNvPr>
          <p:cNvSpPr>
            <a:spLocks noGrp="1"/>
          </p:cNvSpPr>
          <p:nvPr>
            <p:ph type="title"/>
          </p:nvPr>
        </p:nvSpPr>
        <p:spPr/>
        <p:txBody>
          <a:bodyPr/>
          <a:lstStyle/>
          <a:p>
            <a:r>
              <a:rPr lang="de-DE" dirty="0" err="1"/>
              <a:t>Requirements</a:t>
            </a:r>
            <a:r>
              <a:rPr lang="de-DE" dirty="0"/>
              <a:t> for high-</a:t>
            </a:r>
            <a:r>
              <a:rPr lang="de-DE" dirty="0" err="1"/>
              <a:t>risk</a:t>
            </a:r>
            <a:r>
              <a:rPr lang="de-DE" dirty="0"/>
              <a:t> AI-systems</a:t>
            </a:r>
          </a:p>
        </p:txBody>
      </p:sp>
      <p:sp>
        <p:nvSpPr>
          <p:cNvPr id="3" name="Inhaltsplatzhalter 2">
            <a:extLst>
              <a:ext uri="{FF2B5EF4-FFF2-40B4-BE49-F238E27FC236}">
                <a16:creationId xmlns:a16="http://schemas.microsoft.com/office/drawing/2014/main" id="{C579D1EB-E1EF-401F-AD32-10AD64249EB9}"/>
              </a:ext>
            </a:extLst>
          </p:cNvPr>
          <p:cNvSpPr>
            <a:spLocks noGrp="1"/>
          </p:cNvSpPr>
          <p:nvPr>
            <p:ph idx="1"/>
          </p:nvPr>
        </p:nvSpPr>
        <p:spPr>
          <a:xfrm>
            <a:off x="611188" y="2424113"/>
            <a:ext cx="8353425" cy="3668712"/>
          </a:xfrm>
        </p:spPr>
        <p:txBody>
          <a:bodyPr>
            <a:normAutofit fontScale="70000" lnSpcReduction="20000"/>
          </a:bodyPr>
          <a:lstStyle/>
          <a:p>
            <a:r>
              <a:rPr lang="de-DE" dirty="0" err="1"/>
              <a:t>Riskmanagementsystem</a:t>
            </a:r>
            <a:r>
              <a:rPr lang="de-DE" dirty="0"/>
              <a:t>, Art. 9 AI-</a:t>
            </a:r>
            <a:r>
              <a:rPr lang="de-DE" dirty="0" err="1"/>
              <a:t>act</a:t>
            </a:r>
            <a:endParaRPr lang="de-DE" dirty="0"/>
          </a:p>
          <a:p>
            <a:r>
              <a:rPr lang="de-DE" dirty="0"/>
              <a:t>Data </a:t>
            </a:r>
            <a:r>
              <a:rPr lang="de-DE" dirty="0" err="1"/>
              <a:t>Governance</a:t>
            </a:r>
            <a:r>
              <a:rPr lang="de-DE" dirty="0"/>
              <a:t>, in </a:t>
            </a:r>
            <a:r>
              <a:rPr lang="de-DE" dirty="0" err="1"/>
              <a:t>particular</a:t>
            </a:r>
            <a:r>
              <a:rPr lang="de-DE" dirty="0"/>
              <a:t> </a:t>
            </a:r>
            <a:r>
              <a:rPr lang="de-DE" dirty="0" err="1"/>
              <a:t>focus</a:t>
            </a:r>
            <a:r>
              <a:rPr lang="de-DE" dirty="0"/>
              <a:t> on </a:t>
            </a:r>
            <a:r>
              <a:rPr lang="de-DE" dirty="0" err="1"/>
              <a:t>training</a:t>
            </a:r>
            <a:r>
              <a:rPr lang="de-DE" dirty="0"/>
              <a:t> and </a:t>
            </a:r>
            <a:r>
              <a:rPr lang="de-DE" dirty="0" err="1"/>
              <a:t>validation</a:t>
            </a:r>
            <a:r>
              <a:rPr lang="de-DE" dirty="0"/>
              <a:t> </a:t>
            </a:r>
            <a:r>
              <a:rPr lang="de-DE" dirty="0" err="1"/>
              <a:t>data</a:t>
            </a:r>
            <a:r>
              <a:rPr lang="de-DE" dirty="0"/>
              <a:t>, </a:t>
            </a:r>
            <a:r>
              <a:rPr lang="de-DE" dirty="0" err="1"/>
              <a:t>no</a:t>
            </a:r>
            <a:r>
              <a:rPr lang="de-DE" dirty="0"/>
              <a:t> </a:t>
            </a:r>
            <a:r>
              <a:rPr lang="de-DE" dirty="0" err="1"/>
              <a:t>bias</a:t>
            </a:r>
            <a:r>
              <a:rPr lang="de-DE" dirty="0"/>
              <a:t>, and </a:t>
            </a:r>
            <a:r>
              <a:rPr lang="de-DE" dirty="0" err="1"/>
              <a:t>no</a:t>
            </a:r>
            <a:r>
              <a:rPr lang="de-DE" dirty="0"/>
              <a:t> </a:t>
            </a:r>
            <a:r>
              <a:rPr lang="de-DE" dirty="0" err="1"/>
              <a:t>gaps</a:t>
            </a:r>
            <a:r>
              <a:rPr lang="de-DE" dirty="0"/>
              <a:t>, Art. 10 AI-</a:t>
            </a:r>
            <a:r>
              <a:rPr lang="de-DE" dirty="0" err="1"/>
              <a:t>act</a:t>
            </a:r>
            <a:endParaRPr lang="de-DE" dirty="0"/>
          </a:p>
          <a:p>
            <a:pPr lvl="1"/>
            <a:r>
              <a:rPr lang="de-DE" dirty="0"/>
              <a:t>Art 10 AI-Act </a:t>
            </a:r>
            <a:r>
              <a:rPr lang="de-DE" dirty="0" err="1"/>
              <a:t>includes</a:t>
            </a:r>
            <a:r>
              <a:rPr lang="de-DE" dirty="0"/>
              <a:t> a partial </a:t>
            </a:r>
            <a:r>
              <a:rPr lang="de-DE" dirty="0" err="1"/>
              <a:t>justification</a:t>
            </a:r>
            <a:r>
              <a:rPr lang="de-DE" dirty="0"/>
              <a:t> for </a:t>
            </a:r>
            <a:r>
              <a:rPr lang="de-DE" dirty="0" err="1"/>
              <a:t>processing</a:t>
            </a:r>
            <a:r>
              <a:rPr lang="de-DE" dirty="0"/>
              <a:t> high sensitive </a:t>
            </a:r>
            <a:r>
              <a:rPr lang="de-DE" dirty="0" err="1"/>
              <a:t>data</a:t>
            </a:r>
            <a:r>
              <a:rPr lang="de-DE" dirty="0"/>
              <a:t> (Art. 9 GDPR)</a:t>
            </a:r>
          </a:p>
          <a:p>
            <a:r>
              <a:rPr lang="de-DE" dirty="0" err="1"/>
              <a:t>Logging</a:t>
            </a:r>
            <a:r>
              <a:rPr lang="de-DE" dirty="0"/>
              <a:t> </a:t>
            </a:r>
            <a:r>
              <a:rPr lang="de-DE" dirty="0" err="1"/>
              <a:t>devices</a:t>
            </a:r>
            <a:r>
              <a:rPr lang="de-DE" dirty="0"/>
              <a:t>, Art. 12 AI-</a:t>
            </a:r>
            <a:r>
              <a:rPr lang="de-DE" dirty="0" err="1"/>
              <a:t>act</a:t>
            </a:r>
            <a:endParaRPr lang="de-DE" dirty="0"/>
          </a:p>
          <a:p>
            <a:r>
              <a:rPr lang="de-DE" dirty="0"/>
              <a:t>Human </a:t>
            </a:r>
            <a:r>
              <a:rPr lang="de-DE" dirty="0" err="1"/>
              <a:t>oversight</a:t>
            </a:r>
            <a:r>
              <a:rPr lang="de-DE" dirty="0"/>
              <a:t>, Art. 14 AI-</a:t>
            </a:r>
            <a:r>
              <a:rPr lang="de-DE" dirty="0" err="1"/>
              <a:t>act</a:t>
            </a:r>
            <a:endParaRPr lang="de-DE" dirty="0"/>
          </a:p>
          <a:p>
            <a:r>
              <a:rPr lang="de-DE" dirty="0" err="1"/>
              <a:t>Robustness</a:t>
            </a:r>
            <a:r>
              <a:rPr lang="de-DE" dirty="0"/>
              <a:t>, </a:t>
            </a:r>
            <a:r>
              <a:rPr lang="de-DE" dirty="0" err="1"/>
              <a:t>accuray</a:t>
            </a:r>
            <a:r>
              <a:rPr lang="de-DE" dirty="0"/>
              <a:t>, and </a:t>
            </a:r>
            <a:r>
              <a:rPr lang="de-DE" dirty="0" err="1"/>
              <a:t>cybersecurity</a:t>
            </a:r>
            <a:r>
              <a:rPr lang="de-DE" dirty="0"/>
              <a:t>, Art. 15 AI-</a:t>
            </a:r>
            <a:r>
              <a:rPr lang="de-DE" dirty="0" err="1"/>
              <a:t>act</a:t>
            </a:r>
            <a:endParaRPr lang="de-DE" dirty="0"/>
          </a:p>
          <a:p>
            <a:pPr lvl="1"/>
            <a:r>
              <a:rPr lang="de-DE" dirty="0" err="1"/>
              <a:t>Mitigating</a:t>
            </a:r>
            <a:r>
              <a:rPr lang="de-DE" dirty="0"/>
              <a:t> </a:t>
            </a:r>
            <a:r>
              <a:rPr lang="de-DE" dirty="0" err="1"/>
              <a:t>risks</a:t>
            </a:r>
            <a:r>
              <a:rPr lang="de-DE" dirty="0"/>
              <a:t> </a:t>
            </a:r>
            <a:r>
              <a:rPr lang="de-DE" dirty="0" err="1"/>
              <a:t>stemming</a:t>
            </a:r>
            <a:r>
              <a:rPr lang="de-DE" dirty="0"/>
              <a:t> from „</a:t>
            </a:r>
            <a:r>
              <a:rPr lang="de-DE" dirty="0" err="1"/>
              <a:t>feedback</a:t>
            </a:r>
            <a:r>
              <a:rPr lang="de-DE" dirty="0"/>
              <a:t> </a:t>
            </a:r>
            <a:r>
              <a:rPr lang="de-DE" dirty="0" err="1"/>
              <a:t>loops</a:t>
            </a:r>
            <a:r>
              <a:rPr lang="de-DE" dirty="0"/>
              <a:t>“</a:t>
            </a:r>
          </a:p>
          <a:p>
            <a:pPr lvl="1"/>
            <a:r>
              <a:rPr lang="de-DE" dirty="0"/>
              <a:t>Also </a:t>
            </a:r>
            <a:r>
              <a:rPr lang="de-DE" dirty="0" err="1"/>
              <a:t>integrating</a:t>
            </a:r>
            <a:r>
              <a:rPr lang="de-DE" dirty="0"/>
              <a:t> </a:t>
            </a:r>
            <a:r>
              <a:rPr lang="de-DE" dirty="0" err="1"/>
              <a:t>cybersecurity</a:t>
            </a:r>
            <a:r>
              <a:rPr lang="de-DE" dirty="0"/>
              <a:t> </a:t>
            </a:r>
            <a:r>
              <a:rPr lang="de-DE" dirty="0" err="1"/>
              <a:t>act</a:t>
            </a:r>
            <a:r>
              <a:rPr lang="de-DE" dirty="0"/>
              <a:t> </a:t>
            </a:r>
            <a:r>
              <a:rPr lang="de-DE" dirty="0" err="1"/>
              <a:t>certifications</a:t>
            </a:r>
            <a:endParaRPr lang="de-DE" dirty="0"/>
          </a:p>
          <a:p>
            <a:r>
              <a:rPr lang="de-DE" dirty="0"/>
              <a:t>Transparency and </a:t>
            </a:r>
            <a:r>
              <a:rPr lang="de-DE" dirty="0" err="1"/>
              <a:t>instructions</a:t>
            </a:r>
            <a:r>
              <a:rPr lang="de-DE" dirty="0"/>
              <a:t> for </a:t>
            </a:r>
            <a:r>
              <a:rPr lang="de-DE" dirty="0" err="1"/>
              <a:t>users</a:t>
            </a:r>
            <a:r>
              <a:rPr lang="de-DE" dirty="0"/>
              <a:t>, Art. 13 AI-</a:t>
            </a:r>
            <a:r>
              <a:rPr lang="de-DE" dirty="0" err="1"/>
              <a:t>act</a:t>
            </a:r>
            <a:endParaRPr lang="de-DE" dirty="0"/>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id="{8079D184-3364-4F32-97D5-FAC3C4753232}"/>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3251696997"/>
      </p:ext>
    </p:extLst>
  </p:cSld>
  <p:clrMapOvr>
    <a:masterClrMapping/>
  </p:clrMapOvr>
  <p:transition spd="slow">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7A205-699C-484F-AD2E-52012E35384E}"/>
              </a:ext>
            </a:extLst>
          </p:cNvPr>
          <p:cNvSpPr>
            <a:spLocks noGrp="1"/>
          </p:cNvSpPr>
          <p:nvPr>
            <p:ph type="title"/>
          </p:nvPr>
        </p:nvSpPr>
        <p:spPr/>
        <p:txBody>
          <a:bodyPr/>
          <a:lstStyle/>
          <a:p>
            <a:r>
              <a:rPr lang="de-DE" dirty="0"/>
              <a:t>Transparency for non-high-</a:t>
            </a:r>
            <a:r>
              <a:rPr lang="de-DE" dirty="0" err="1"/>
              <a:t>risk</a:t>
            </a:r>
            <a:r>
              <a:rPr lang="de-DE" dirty="0"/>
              <a:t> AI-systems</a:t>
            </a:r>
          </a:p>
        </p:txBody>
      </p:sp>
      <p:sp>
        <p:nvSpPr>
          <p:cNvPr id="3" name="Inhaltsplatzhalter 2">
            <a:extLst>
              <a:ext uri="{FF2B5EF4-FFF2-40B4-BE49-F238E27FC236}">
                <a16:creationId xmlns:a16="http://schemas.microsoft.com/office/drawing/2014/main" id="{58005DA0-C6FC-47DF-9688-1D62A1F43BE9}"/>
              </a:ext>
            </a:extLst>
          </p:cNvPr>
          <p:cNvSpPr>
            <a:spLocks noGrp="1"/>
          </p:cNvSpPr>
          <p:nvPr>
            <p:ph idx="1"/>
          </p:nvPr>
        </p:nvSpPr>
        <p:spPr>
          <a:xfrm>
            <a:off x="611188" y="2205038"/>
            <a:ext cx="8353425" cy="3887787"/>
          </a:xfrm>
        </p:spPr>
        <p:txBody>
          <a:bodyPr>
            <a:normAutofit fontScale="92500" lnSpcReduction="20000"/>
          </a:bodyPr>
          <a:lstStyle/>
          <a:p>
            <a:r>
              <a:rPr lang="de-DE" dirty="0"/>
              <a:t>Art. 52 AI-</a:t>
            </a:r>
            <a:r>
              <a:rPr lang="de-DE" dirty="0" err="1"/>
              <a:t>act</a:t>
            </a:r>
            <a:r>
              <a:rPr lang="de-DE" dirty="0"/>
              <a:t>: </a:t>
            </a:r>
            <a:r>
              <a:rPr lang="de-DE" dirty="0" err="1"/>
              <a:t>specific</a:t>
            </a:r>
            <a:r>
              <a:rPr lang="de-DE" dirty="0"/>
              <a:t> AI-systems </a:t>
            </a:r>
            <a:r>
              <a:rPr lang="de-DE" dirty="0" err="1"/>
              <a:t>which</a:t>
            </a:r>
            <a:r>
              <a:rPr lang="de-DE" dirty="0"/>
              <a:t> </a:t>
            </a:r>
            <a:r>
              <a:rPr lang="de-DE" dirty="0" err="1"/>
              <a:t>are</a:t>
            </a:r>
            <a:r>
              <a:rPr lang="de-DE" dirty="0"/>
              <a:t> not high-</a:t>
            </a:r>
            <a:r>
              <a:rPr lang="de-DE" dirty="0" err="1"/>
              <a:t>risk</a:t>
            </a:r>
            <a:r>
              <a:rPr lang="de-DE" dirty="0"/>
              <a:t>-systems but </a:t>
            </a:r>
            <a:r>
              <a:rPr lang="de-DE" dirty="0" err="1"/>
              <a:t>have</a:t>
            </a:r>
            <a:r>
              <a:rPr lang="de-DE" dirty="0"/>
              <a:t> </a:t>
            </a:r>
            <a:r>
              <a:rPr lang="de-DE" dirty="0" err="1"/>
              <a:t>risks</a:t>
            </a:r>
            <a:r>
              <a:rPr lang="de-DE" dirty="0"/>
              <a:t> for </a:t>
            </a:r>
            <a:r>
              <a:rPr lang="de-DE" dirty="0" err="1"/>
              <a:t>manipulation</a:t>
            </a:r>
            <a:r>
              <a:rPr lang="de-DE" dirty="0"/>
              <a:t> of human </a:t>
            </a:r>
            <a:r>
              <a:rPr lang="de-DE" dirty="0" err="1"/>
              <a:t>beings</a:t>
            </a:r>
            <a:r>
              <a:rPr lang="de-DE" dirty="0"/>
              <a:t> such </a:t>
            </a:r>
            <a:r>
              <a:rPr lang="de-DE" dirty="0" err="1"/>
              <a:t>as</a:t>
            </a:r>
            <a:endParaRPr lang="de-DE" dirty="0"/>
          </a:p>
          <a:p>
            <a:pPr lvl="1"/>
            <a:r>
              <a:rPr lang="de-DE" dirty="0"/>
              <a:t>Interaction </a:t>
            </a:r>
            <a:r>
              <a:rPr lang="de-DE" dirty="0" err="1"/>
              <a:t>with</a:t>
            </a:r>
            <a:r>
              <a:rPr lang="de-DE" dirty="0"/>
              <a:t> human </a:t>
            </a:r>
            <a:r>
              <a:rPr lang="de-DE" dirty="0" err="1"/>
              <a:t>beings</a:t>
            </a:r>
            <a:endParaRPr lang="de-DE" dirty="0"/>
          </a:p>
          <a:p>
            <a:pPr lvl="1"/>
            <a:r>
              <a:rPr lang="de-DE" dirty="0"/>
              <a:t>Emotion </a:t>
            </a:r>
            <a:r>
              <a:rPr lang="de-DE" dirty="0" err="1"/>
              <a:t>recognition</a:t>
            </a:r>
            <a:r>
              <a:rPr lang="de-DE" dirty="0"/>
              <a:t> </a:t>
            </a:r>
            <a:r>
              <a:rPr lang="de-DE" dirty="0" err="1"/>
              <a:t>systems</a:t>
            </a:r>
            <a:endParaRPr lang="de-DE" dirty="0"/>
          </a:p>
          <a:p>
            <a:pPr lvl="1"/>
            <a:r>
              <a:rPr lang="de-DE" dirty="0"/>
              <a:t>Manipulation of </a:t>
            </a:r>
            <a:r>
              <a:rPr lang="de-DE" dirty="0" err="1"/>
              <a:t>videos</a:t>
            </a:r>
            <a:r>
              <a:rPr lang="de-DE" dirty="0"/>
              <a:t>, </a:t>
            </a:r>
            <a:r>
              <a:rPr lang="de-DE" dirty="0" err="1"/>
              <a:t>pictures</a:t>
            </a:r>
            <a:r>
              <a:rPr lang="de-DE" dirty="0"/>
              <a:t> etc. – „</a:t>
            </a:r>
            <a:r>
              <a:rPr lang="de-DE" dirty="0" err="1"/>
              <a:t>deep</a:t>
            </a:r>
            <a:r>
              <a:rPr lang="de-DE" dirty="0"/>
              <a:t> </a:t>
            </a:r>
            <a:r>
              <a:rPr lang="de-DE" dirty="0" err="1"/>
              <a:t>fakes</a:t>
            </a:r>
            <a:r>
              <a:rPr lang="de-DE" dirty="0"/>
              <a:t>“</a:t>
            </a:r>
          </a:p>
          <a:p>
            <a:r>
              <a:rPr lang="de-DE" dirty="0"/>
              <a:t>Users </a:t>
            </a:r>
            <a:r>
              <a:rPr lang="de-DE" dirty="0" err="1"/>
              <a:t>have</a:t>
            </a:r>
            <a:r>
              <a:rPr lang="de-DE" dirty="0"/>
              <a:t> </a:t>
            </a:r>
            <a:r>
              <a:rPr lang="de-DE" dirty="0" err="1"/>
              <a:t>to</a:t>
            </a:r>
            <a:r>
              <a:rPr lang="de-DE" dirty="0"/>
              <a:t> </a:t>
            </a:r>
            <a:r>
              <a:rPr lang="de-DE" dirty="0" err="1"/>
              <a:t>be</a:t>
            </a:r>
            <a:r>
              <a:rPr lang="de-DE" dirty="0"/>
              <a:t> </a:t>
            </a:r>
            <a:r>
              <a:rPr lang="de-DE" dirty="0" err="1"/>
              <a:t>informed</a:t>
            </a:r>
            <a:r>
              <a:rPr lang="de-DE" dirty="0"/>
              <a:t> </a:t>
            </a:r>
            <a:r>
              <a:rPr lang="de-DE" dirty="0" err="1"/>
              <a:t>about</a:t>
            </a:r>
            <a:r>
              <a:rPr lang="de-DE" dirty="0"/>
              <a:t> </a:t>
            </a:r>
            <a:r>
              <a:rPr lang="de-DE" dirty="0" err="1"/>
              <a:t>automated</a:t>
            </a:r>
            <a:r>
              <a:rPr lang="de-DE" dirty="0"/>
              <a:t> </a:t>
            </a:r>
            <a:r>
              <a:rPr lang="de-DE" dirty="0" err="1"/>
              <a:t>systems</a:t>
            </a:r>
            <a:endParaRPr lang="de-DE" dirty="0"/>
          </a:p>
          <a:p>
            <a:r>
              <a:rPr lang="de-DE" dirty="0" err="1"/>
              <a:t>However</a:t>
            </a:r>
            <a:r>
              <a:rPr lang="de-DE" dirty="0"/>
              <a:t>, </a:t>
            </a:r>
            <a:r>
              <a:rPr lang="de-DE" dirty="0" err="1"/>
              <a:t>no</a:t>
            </a:r>
            <a:r>
              <a:rPr lang="de-DE" dirty="0"/>
              <a:t> explicit </a:t>
            </a:r>
            <a:r>
              <a:rPr lang="de-DE" dirty="0" err="1"/>
              <a:t>right</a:t>
            </a:r>
            <a:r>
              <a:rPr lang="de-DE" dirty="0"/>
              <a:t> for </a:t>
            </a:r>
            <a:r>
              <a:rPr lang="de-DE" dirty="0" err="1"/>
              <a:t>users</a:t>
            </a:r>
            <a:r>
              <a:rPr lang="de-DE" dirty="0"/>
              <a:t> </a:t>
            </a:r>
            <a:r>
              <a:rPr lang="de-DE" dirty="0" err="1"/>
              <a:t>to</a:t>
            </a:r>
            <a:r>
              <a:rPr lang="de-DE" dirty="0"/>
              <a:t> </a:t>
            </a:r>
            <a:r>
              <a:rPr lang="de-DE" dirty="0" err="1"/>
              <a:t>opt</a:t>
            </a:r>
            <a:r>
              <a:rPr lang="de-DE" dirty="0"/>
              <a:t>-out and </a:t>
            </a:r>
            <a:r>
              <a:rPr lang="de-DE" dirty="0" err="1"/>
              <a:t>get</a:t>
            </a:r>
            <a:r>
              <a:rPr lang="de-DE" dirty="0"/>
              <a:t> </a:t>
            </a:r>
            <a:r>
              <a:rPr lang="de-DE" dirty="0" err="1"/>
              <a:t>into</a:t>
            </a:r>
            <a:r>
              <a:rPr lang="de-DE" dirty="0"/>
              <a:t> </a:t>
            </a:r>
            <a:r>
              <a:rPr lang="de-DE" dirty="0" err="1"/>
              <a:t>contact</a:t>
            </a:r>
            <a:r>
              <a:rPr lang="de-DE" dirty="0"/>
              <a:t> </a:t>
            </a:r>
            <a:r>
              <a:rPr lang="de-DE" dirty="0" err="1"/>
              <a:t>with</a:t>
            </a:r>
            <a:r>
              <a:rPr lang="de-DE" dirty="0"/>
              <a:t> a human </a:t>
            </a:r>
            <a:r>
              <a:rPr lang="de-DE" dirty="0" err="1"/>
              <a:t>being</a:t>
            </a:r>
            <a:endParaRPr lang="de-DE" dirty="0"/>
          </a:p>
        </p:txBody>
      </p:sp>
      <p:sp>
        <p:nvSpPr>
          <p:cNvPr id="4" name="Datumsplatzhalter 3">
            <a:extLst>
              <a:ext uri="{FF2B5EF4-FFF2-40B4-BE49-F238E27FC236}">
                <a16:creationId xmlns:a16="http://schemas.microsoft.com/office/drawing/2014/main" id="{BBB772D9-FEEE-4EB4-8334-77D74E4DBADE}"/>
              </a:ext>
            </a:extLst>
          </p:cNvPr>
          <p:cNvSpPr>
            <a:spLocks noGrp="1"/>
          </p:cNvSpPr>
          <p:nvPr>
            <p:ph type="dt" sz="half" idx="10"/>
          </p:nvPr>
        </p:nvSpPr>
        <p:spPr/>
        <p:txBody>
          <a:bodyPr/>
          <a:lstStyle/>
          <a:p>
            <a:pPr>
              <a:defRPr/>
            </a:pPr>
            <a:fld id="{AD09E707-72B0-433F-8B23-D05DD294454E}" type="datetime4">
              <a:rPr lang="de-DE" smtClean="0"/>
              <a:pPr>
                <a:defRPr/>
              </a:pPr>
              <a:t>4. September 2022</a:t>
            </a:fld>
            <a:endParaRPr lang="de-DE"/>
          </a:p>
        </p:txBody>
      </p:sp>
    </p:spTree>
    <p:extLst>
      <p:ext uri="{BB962C8B-B14F-4D97-AF65-F5344CB8AC3E}">
        <p14:creationId xmlns:p14="http://schemas.microsoft.com/office/powerpoint/2010/main" val="3616507230"/>
      </p:ext>
    </p:extLst>
  </p:cSld>
  <p:clrMapOvr>
    <a:masterClrMapping/>
  </p:clrMapOvr>
  <p:transition spd="slow">
    <p:pull dir="ru"/>
  </p:transition>
</p:sld>
</file>

<file path=ppt/theme/theme1.xml><?xml version="1.0" encoding="utf-8"?>
<a:theme xmlns:a="http://schemas.openxmlformats.org/drawingml/2006/main" name="Liability of Directors - Recent Developments in Germany and the EU">
  <a:themeElements>
    <a:clrScheme name="Liability of Directors - Recent Developments in Germany and the EU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Liability of Directors - Recent Developments in Germany and the EU">
      <a:majorFont>
        <a:latin typeface="Arial"/>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iability of Directors - Recent Developments in Germany and the EU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Liability of Directors - Recent Developments in Germany and the EU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Liability of Directors - Recent Developments in Germany and the EU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Liability of Directors - Recent Developments in Germany and the EU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Liability of Directors - Recent Developments in Germany and the EU</Template>
  <TotalTime>0</TotalTime>
  <Words>2404</Words>
  <Application>Microsoft Office PowerPoint</Application>
  <PresentationFormat>Bildschirmpräsentation (4:3)</PresentationFormat>
  <Paragraphs>200</Paragraphs>
  <Slides>28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Arial Narrow</vt:lpstr>
      <vt:lpstr>Times New Roman</vt:lpstr>
      <vt:lpstr>Verdana</vt:lpstr>
      <vt:lpstr>Wingdings</vt:lpstr>
      <vt:lpstr>Liability of Directors - Recent Developments in Germany and the EU</vt:lpstr>
      <vt:lpstr>AI regulatory approaches: Product safety and Liability</vt:lpstr>
      <vt:lpstr>The proposal</vt:lpstr>
      <vt:lpstr>Basic approach of the new proposal AI-act</vt:lpstr>
      <vt:lpstr>The proposal of the new AI-act scope of application</vt:lpstr>
      <vt:lpstr>The new proposal of AI-act</vt:lpstr>
      <vt:lpstr>Risk based approach</vt:lpstr>
      <vt:lpstr>Definition of High risk AI</vt:lpstr>
      <vt:lpstr>Requirements for high-risk AI-systems</vt:lpstr>
      <vt:lpstr>Transparency for non-high-risk AI-systems</vt:lpstr>
      <vt:lpstr>Obligations for providers, and producers</vt:lpstr>
      <vt:lpstr>Obligations for importers and distributors</vt:lpstr>
      <vt:lpstr>Obligations for users</vt:lpstr>
      <vt:lpstr>Conformity procedures</vt:lpstr>
      <vt:lpstr>Regulatory sandboxes</vt:lpstr>
      <vt:lpstr>Codes of conduct</vt:lpstr>
      <vt:lpstr>After-sale market surveillance</vt:lpstr>
      <vt:lpstr>Penalties; relationship to civil liability</vt:lpstr>
      <vt:lpstr>Criticism</vt:lpstr>
      <vt:lpstr>Basic issues of liability</vt:lpstr>
      <vt:lpstr>AI Act: Impact on civil liability</vt:lpstr>
      <vt:lpstr>Impact on civil liability</vt:lpstr>
      <vt:lpstr>Resolution of the EP – Voss-report</vt:lpstr>
      <vt:lpstr>Resolution of the EP – Voss-report</vt:lpstr>
      <vt:lpstr>Resolution of the EP – Voss-report</vt:lpstr>
      <vt:lpstr>Resolution of the EP – Voss-report</vt:lpstr>
      <vt:lpstr>Resolution of the EP – Voss-report</vt:lpstr>
      <vt:lpstr>Criticism</vt:lpstr>
      <vt:lpstr>Conclusion</vt:lpstr>
    </vt:vector>
  </TitlesOfParts>
  <Company>GWDG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Liability of Directors</dc:title>
  <dc:creator>Gerald Spindler</dc:creator>
  <cp:lastModifiedBy>Spindler, Gerald</cp:lastModifiedBy>
  <cp:revision>122</cp:revision>
  <cp:lastPrinted>2005-11-28T09:41:35Z</cp:lastPrinted>
  <dcterms:created xsi:type="dcterms:W3CDTF">2005-09-20T18:50:21Z</dcterms:created>
  <dcterms:modified xsi:type="dcterms:W3CDTF">2022-09-04T08:05:14Z</dcterms:modified>
</cp:coreProperties>
</file>